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1.xml" ContentType="application/vnd.openxmlformats-officedocument.theme+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docProps/app.xml" ContentType="application/vnd.openxmlformats-officedocument.extended-properties+xml"/>
  <Override PartName="/docProps/core.xml" ContentType="application/vnd.openxmlformats-package.core-propertie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3" r:id="rId17"/>
    <p:sldId id="271"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80" d="100"/>
          <a:sy n="80" d="100"/>
        </p:scale>
        <p:origin x="662"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customXml" Target="../customXml/item3.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customXml" Target="../customXml/item2.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customXml" Target="../customXml/item1.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05618-9BB2-2736-2CD2-386D3650E57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3B228DA-F716-811E-5637-6EC9EA2D3C4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6D069EF-5AFD-5E1C-34B1-E8CB279E2861}"/>
              </a:ext>
            </a:extLst>
          </p:cNvPr>
          <p:cNvSpPr>
            <a:spLocks noGrp="1"/>
          </p:cNvSpPr>
          <p:nvPr>
            <p:ph type="dt" sz="half" idx="10"/>
          </p:nvPr>
        </p:nvSpPr>
        <p:spPr/>
        <p:txBody>
          <a:bodyPr/>
          <a:lstStyle/>
          <a:p>
            <a:fld id="{F521DDB9-F15D-4D61-8FBD-616775CA5765}" type="datetimeFigureOut">
              <a:rPr lang="en-US" smtClean="0"/>
              <a:t>11/1/2024</a:t>
            </a:fld>
            <a:endParaRPr lang="en-US"/>
          </a:p>
        </p:txBody>
      </p:sp>
      <p:sp>
        <p:nvSpPr>
          <p:cNvPr id="5" name="Footer Placeholder 4">
            <a:extLst>
              <a:ext uri="{FF2B5EF4-FFF2-40B4-BE49-F238E27FC236}">
                <a16:creationId xmlns:a16="http://schemas.microsoft.com/office/drawing/2014/main" id="{D40E9C5E-F570-75D9-4083-CAF07125814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04A8C5-2D91-A48E-FBB7-C64D931AF6BD}"/>
              </a:ext>
            </a:extLst>
          </p:cNvPr>
          <p:cNvSpPr>
            <a:spLocks noGrp="1"/>
          </p:cNvSpPr>
          <p:nvPr>
            <p:ph type="sldNum" sz="quarter" idx="12"/>
          </p:nvPr>
        </p:nvSpPr>
        <p:spPr/>
        <p:txBody>
          <a:bodyPr/>
          <a:lstStyle/>
          <a:p>
            <a:fld id="{CC0B5D47-1476-496C-9326-5029C6B4D32E}" type="slidenum">
              <a:rPr lang="en-US" smtClean="0"/>
              <a:t>‹#›</a:t>
            </a:fld>
            <a:endParaRPr lang="en-US"/>
          </a:p>
        </p:txBody>
      </p:sp>
    </p:spTree>
    <p:extLst>
      <p:ext uri="{BB962C8B-B14F-4D97-AF65-F5344CB8AC3E}">
        <p14:creationId xmlns:p14="http://schemas.microsoft.com/office/powerpoint/2010/main" val="31859701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8DFD3A-3479-4845-AD42-D78FDF5DA18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E2AFC64-981F-FEB5-A69D-1712B95E88C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4C0A632-1A95-8F6F-C306-24913E0E1A23}"/>
              </a:ext>
            </a:extLst>
          </p:cNvPr>
          <p:cNvSpPr>
            <a:spLocks noGrp="1"/>
          </p:cNvSpPr>
          <p:nvPr>
            <p:ph type="dt" sz="half" idx="10"/>
          </p:nvPr>
        </p:nvSpPr>
        <p:spPr/>
        <p:txBody>
          <a:bodyPr/>
          <a:lstStyle/>
          <a:p>
            <a:fld id="{F521DDB9-F15D-4D61-8FBD-616775CA5765}" type="datetimeFigureOut">
              <a:rPr lang="en-US" smtClean="0"/>
              <a:t>11/1/2024</a:t>
            </a:fld>
            <a:endParaRPr lang="en-US"/>
          </a:p>
        </p:txBody>
      </p:sp>
      <p:sp>
        <p:nvSpPr>
          <p:cNvPr id="5" name="Footer Placeholder 4">
            <a:extLst>
              <a:ext uri="{FF2B5EF4-FFF2-40B4-BE49-F238E27FC236}">
                <a16:creationId xmlns:a16="http://schemas.microsoft.com/office/drawing/2014/main" id="{5B01F2F2-E30B-47C0-198D-9EC0874DE8A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636CD96-99C4-7DB4-CC52-E518CC6F0C27}"/>
              </a:ext>
            </a:extLst>
          </p:cNvPr>
          <p:cNvSpPr>
            <a:spLocks noGrp="1"/>
          </p:cNvSpPr>
          <p:nvPr>
            <p:ph type="sldNum" sz="quarter" idx="12"/>
          </p:nvPr>
        </p:nvSpPr>
        <p:spPr/>
        <p:txBody>
          <a:bodyPr/>
          <a:lstStyle/>
          <a:p>
            <a:fld id="{CC0B5D47-1476-496C-9326-5029C6B4D32E}" type="slidenum">
              <a:rPr lang="en-US" smtClean="0"/>
              <a:t>‹#›</a:t>
            </a:fld>
            <a:endParaRPr lang="en-US"/>
          </a:p>
        </p:txBody>
      </p:sp>
    </p:spTree>
    <p:extLst>
      <p:ext uri="{BB962C8B-B14F-4D97-AF65-F5344CB8AC3E}">
        <p14:creationId xmlns:p14="http://schemas.microsoft.com/office/powerpoint/2010/main" val="14527138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6C2A8EC-F42C-EA12-9DC7-2EC29F4FCD7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3CA7E37-921B-6A98-0F2E-80CE3FA5D9E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6D5AAC7-DBD0-7C20-F370-E4358E46A76A}"/>
              </a:ext>
            </a:extLst>
          </p:cNvPr>
          <p:cNvSpPr>
            <a:spLocks noGrp="1"/>
          </p:cNvSpPr>
          <p:nvPr>
            <p:ph type="dt" sz="half" idx="10"/>
          </p:nvPr>
        </p:nvSpPr>
        <p:spPr/>
        <p:txBody>
          <a:bodyPr/>
          <a:lstStyle/>
          <a:p>
            <a:fld id="{F521DDB9-F15D-4D61-8FBD-616775CA5765}" type="datetimeFigureOut">
              <a:rPr lang="en-US" smtClean="0"/>
              <a:t>11/1/2024</a:t>
            </a:fld>
            <a:endParaRPr lang="en-US"/>
          </a:p>
        </p:txBody>
      </p:sp>
      <p:sp>
        <p:nvSpPr>
          <p:cNvPr id="5" name="Footer Placeholder 4">
            <a:extLst>
              <a:ext uri="{FF2B5EF4-FFF2-40B4-BE49-F238E27FC236}">
                <a16:creationId xmlns:a16="http://schemas.microsoft.com/office/drawing/2014/main" id="{923E305B-968F-1E85-7490-36C19A11775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7B21312-EE82-4435-9F51-6B32F791E441}"/>
              </a:ext>
            </a:extLst>
          </p:cNvPr>
          <p:cNvSpPr>
            <a:spLocks noGrp="1"/>
          </p:cNvSpPr>
          <p:nvPr>
            <p:ph type="sldNum" sz="quarter" idx="12"/>
          </p:nvPr>
        </p:nvSpPr>
        <p:spPr/>
        <p:txBody>
          <a:bodyPr/>
          <a:lstStyle/>
          <a:p>
            <a:fld id="{CC0B5D47-1476-496C-9326-5029C6B4D32E}" type="slidenum">
              <a:rPr lang="en-US" smtClean="0"/>
              <a:t>‹#›</a:t>
            </a:fld>
            <a:endParaRPr lang="en-US"/>
          </a:p>
        </p:txBody>
      </p:sp>
    </p:spTree>
    <p:extLst>
      <p:ext uri="{BB962C8B-B14F-4D97-AF65-F5344CB8AC3E}">
        <p14:creationId xmlns:p14="http://schemas.microsoft.com/office/powerpoint/2010/main" val="27049836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54C79F-1AB8-D76C-227C-202EF181628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A5CFB30-7B2E-C022-5397-27EF7A5F4C8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05FBF2D-F1E4-9209-7051-1F468517233F}"/>
              </a:ext>
            </a:extLst>
          </p:cNvPr>
          <p:cNvSpPr>
            <a:spLocks noGrp="1"/>
          </p:cNvSpPr>
          <p:nvPr>
            <p:ph type="dt" sz="half" idx="10"/>
          </p:nvPr>
        </p:nvSpPr>
        <p:spPr/>
        <p:txBody>
          <a:bodyPr/>
          <a:lstStyle/>
          <a:p>
            <a:fld id="{F521DDB9-F15D-4D61-8FBD-616775CA5765}" type="datetimeFigureOut">
              <a:rPr lang="en-US" smtClean="0"/>
              <a:t>11/1/2024</a:t>
            </a:fld>
            <a:endParaRPr lang="en-US"/>
          </a:p>
        </p:txBody>
      </p:sp>
      <p:sp>
        <p:nvSpPr>
          <p:cNvPr id="5" name="Footer Placeholder 4">
            <a:extLst>
              <a:ext uri="{FF2B5EF4-FFF2-40B4-BE49-F238E27FC236}">
                <a16:creationId xmlns:a16="http://schemas.microsoft.com/office/drawing/2014/main" id="{6C30F97E-3CC7-BA69-59CC-CCC4C846A18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79B1F73-AEBF-64EF-024C-A6A3AD244943}"/>
              </a:ext>
            </a:extLst>
          </p:cNvPr>
          <p:cNvSpPr>
            <a:spLocks noGrp="1"/>
          </p:cNvSpPr>
          <p:nvPr>
            <p:ph type="sldNum" sz="quarter" idx="12"/>
          </p:nvPr>
        </p:nvSpPr>
        <p:spPr/>
        <p:txBody>
          <a:bodyPr/>
          <a:lstStyle/>
          <a:p>
            <a:fld id="{CC0B5D47-1476-496C-9326-5029C6B4D32E}" type="slidenum">
              <a:rPr lang="en-US" smtClean="0"/>
              <a:t>‹#›</a:t>
            </a:fld>
            <a:endParaRPr lang="en-US"/>
          </a:p>
        </p:txBody>
      </p:sp>
    </p:spTree>
    <p:extLst>
      <p:ext uri="{BB962C8B-B14F-4D97-AF65-F5344CB8AC3E}">
        <p14:creationId xmlns:p14="http://schemas.microsoft.com/office/powerpoint/2010/main" val="35798484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278242-0F0B-9877-0C74-57826CF477C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F9C590D-F671-1261-C29A-398252F441A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FD80505-DE22-0611-A137-8622D3909CD6}"/>
              </a:ext>
            </a:extLst>
          </p:cNvPr>
          <p:cNvSpPr>
            <a:spLocks noGrp="1"/>
          </p:cNvSpPr>
          <p:nvPr>
            <p:ph type="dt" sz="half" idx="10"/>
          </p:nvPr>
        </p:nvSpPr>
        <p:spPr/>
        <p:txBody>
          <a:bodyPr/>
          <a:lstStyle/>
          <a:p>
            <a:fld id="{F521DDB9-F15D-4D61-8FBD-616775CA5765}" type="datetimeFigureOut">
              <a:rPr lang="en-US" smtClean="0"/>
              <a:t>11/1/2024</a:t>
            </a:fld>
            <a:endParaRPr lang="en-US"/>
          </a:p>
        </p:txBody>
      </p:sp>
      <p:sp>
        <p:nvSpPr>
          <p:cNvPr id="5" name="Footer Placeholder 4">
            <a:extLst>
              <a:ext uri="{FF2B5EF4-FFF2-40B4-BE49-F238E27FC236}">
                <a16:creationId xmlns:a16="http://schemas.microsoft.com/office/drawing/2014/main" id="{F44439B6-3170-DC85-34A0-4E010EFDDD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4A4E693-4527-A9AC-3CCD-F3D2F3A5A8BB}"/>
              </a:ext>
            </a:extLst>
          </p:cNvPr>
          <p:cNvSpPr>
            <a:spLocks noGrp="1"/>
          </p:cNvSpPr>
          <p:nvPr>
            <p:ph type="sldNum" sz="quarter" idx="12"/>
          </p:nvPr>
        </p:nvSpPr>
        <p:spPr/>
        <p:txBody>
          <a:bodyPr/>
          <a:lstStyle/>
          <a:p>
            <a:fld id="{CC0B5D47-1476-496C-9326-5029C6B4D32E}" type="slidenum">
              <a:rPr lang="en-US" smtClean="0"/>
              <a:t>‹#›</a:t>
            </a:fld>
            <a:endParaRPr lang="en-US"/>
          </a:p>
        </p:txBody>
      </p:sp>
    </p:spTree>
    <p:extLst>
      <p:ext uri="{BB962C8B-B14F-4D97-AF65-F5344CB8AC3E}">
        <p14:creationId xmlns:p14="http://schemas.microsoft.com/office/powerpoint/2010/main" val="36118136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339CD6-2EB0-DC59-BACC-A36ED8D25EA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2FCB816-468E-33C2-B602-F4BD171EF6B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3490E24-29EC-F165-63C3-503B7DCC7DC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D79C435-3014-5BD2-AA0D-C29B5EEEBD49}"/>
              </a:ext>
            </a:extLst>
          </p:cNvPr>
          <p:cNvSpPr>
            <a:spLocks noGrp="1"/>
          </p:cNvSpPr>
          <p:nvPr>
            <p:ph type="dt" sz="half" idx="10"/>
          </p:nvPr>
        </p:nvSpPr>
        <p:spPr/>
        <p:txBody>
          <a:bodyPr/>
          <a:lstStyle/>
          <a:p>
            <a:fld id="{F521DDB9-F15D-4D61-8FBD-616775CA5765}" type="datetimeFigureOut">
              <a:rPr lang="en-US" smtClean="0"/>
              <a:t>11/1/2024</a:t>
            </a:fld>
            <a:endParaRPr lang="en-US"/>
          </a:p>
        </p:txBody>
      </p:sp>
      <p:sp>
        <p:nvSpPr>
          <p:cNvPr id="6" name="Footer Placeholder 5">
            <a:extLst>
              <a:ext uri="{FF2B5EF4-FFF2-40B4-BE49-F238E27FC236}">
                <a16:creationId xmlns:a16="http://schemas.microsoft.com/office/drawing/2014/main" id="{AA4204D7-8089-32F0-47B4-96D7FEC3BCA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FB3818C-94D9-BF4C-7449-8CC8B5602B71}"/>
              </a:ext>
            </a:extLst>
          </p:cNvPr>
          <p:cNvSpPr>
            <a:spLocks noGrp="1"/>
          </p:cNvSpPr>
          <p:nvPr>
            <p:ph type="sldNum" sz="quarter" idx="12"/>
          </p:nvPr>
        </p:nvSpPr>
        <p:spPr/>
        <p:txBody>
          <a:bodyPr/>
          <a:lstStyle/>
          <a:p>
            <a:fld id="{CC0B5D47-1476-496C-9326-5029C6B4D32E}" type="slidenum">
              <a:rPr lang="en-US" smtClean="0"/>
              <a:t>‹#›</a:t>
            </a:fld>
            <a:endParaRPr lang="en-US"/>
          </a:p>
        </p:txBody>
      </p:sp>
    </p:spTree>
    <p:extLst>
      <p:ext uri="{BB962C8B-B14F-4D97-AF65-F5344CB8AC3E}">
        <p14:creationId xmlns:p14="http://schemas.microsoft.com/office/powerpoint/2010/main" val="38285585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5F117A-82CC-C7AF-A5E4-087BD79E62E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55A31D4-C6EA-AB2F-A91D-9BA0265F4BC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D4B6F28-76E6-8068-71F4-63D15ADB38E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DFECEBD-14F9-542D-972D-53FC436AE96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5158BC4-2F00-9602-71A9-9F72C4E604E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E05D9D1-3AF0-133E-8632-D19C27FCB306}"/>
              </a:ext>
            </a:extLst>
          </p:cNvPr>
          <p:cNvSpPr>
            <a:spLocks noGrp="1"/>
          </p:cNvSpPr>
          <p:nvPr>
            <p:ph type="dt" sz="half" idx="10"/>
          </p:nvPr>
        </p:nvSpPr>
        <p:spPr/>
        <p:txBody>
          <a:bodyPr/>
          <a:lstStyle/>
          <a:p>
            <a:fld id="{F521DDB9-F15D-4D61-8FBD-616775CA5765}" type="datetimeFigureOut">
              <a:rPr lang="en-US" smtClean="0"/>
              <a:t>11/1/2024</a:t>
            </a:fld>
            <a:endParaRPr lang="en-US"/>
          </a:p>
        </p:txBody>
      </p:sp>
      <p:sp>
        <p:nvSpPr>
          <p:cNvPr id="8" name="Footer Placeholder 7">
            <a:extLst>
              <a:ext uri="{FF2B5EF4-FFF2-40B4-BE49-F238E27FC236}">
                <a16:creationId xmlns:a16="http://schemas.microsoft.com/office/drawing/2014/main" id="{D88F5880-AF33-1AE6-D485-AE6169CDBC0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9A4AFD8-C8DD-3BF2-27E9-B0F66D1E9FFC}"/>
              </a:ext>
            </a:extLst>
          </p:cNvPr>
          <p:cNvSpPr>
            <a:spLocks noGrp="1"/>
          </p:cNvSpPr>
          <p:nvPr>
            <p:ph type="sldNum" sz="quarter" idx="12"/>
          </p:nvPr>
        </p:nvSpPr>
        <p:spPr/>
        <p:txBody>
          <a:bodyPr/>
          <a:lstStyle/>
          <a:p>
            <a:fld id="{CC0B5D47-1476-496C-9326-5029C6B4D32E}" type="slidenum">
              <a:rPr lang="en-US" smtClean="0"/>
              <a:t>‹#›</a:t>
            </a:fld>
            <a:endParaRPr lang="en-US"/>
          </a:p>
        </p:txBody>
      </p:sp>
    </p:spTree>
    <p:extLst>
      <p:ext uri="{BB962C8B-B14F-4D97-AF65-F5344CB8AC3E}">
        <p14:creationId xmlns:p14="http://schemas.microsoft.com/office/powerpoint/2010/main" val="37119480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C6245-2A0D-7A83-6C9B-6357ABFC8F2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F419E16-778D-9ECA-573C-18B016E9F037}"/>
              </a:ext>
            </a:extLst>
          </p:cNvPr>
          <p:cNvSpPr>
            <a:spLocks noGrp="1"/>
          </p:cNvSpPr>
          <p:nvPr>
            <p:ph type="dt" sz="half" idx="10"/>
          </p:nvPr>
        </p:nvSpPr>
        <p:spPr/>
        <p:txBody>
          <a:bodyPr/>
          <a:lstStyle/>
          <a:p>
            <a:fld id="{F521DDB9-F15D-4D61-8FBD-616775CA5765}" type="datetimeFigureOut">
              <a:rPr lang="en-US" smtClean="0"/>
              <a:t>11/1/2024</a:t>
            </a:fld>
            <a:endParaRPr lang="en-US"/>
          </a:p>
        </p:txBody>
      </p:sp>
      <p:sp>
        <p:nvSpPr>
          <p:cNvPr id="4" name="Footer Placeholder 3">
            <a:extLst>
              <a:ext uri="{FF2B5EF4-FFF2-40B4-BE49-F238E27FC236}">
                <a16:creationId xmlns:a16="http://schemas.microsoft.com/office/drawing/2014/main" id="{59329ED3-BCAB-794E-DF25-1F5A14B2240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43060B6-8AA4-F35A-FB21-8BF859E95C10}"/>
              </a:ext>
            </a:extLst>
          </p:cNvPr>
          <p:cNvSpPr>
            <a:spLocks noGrp="1"/>
          </p:cNvSpPr>
          <p:nvPr>
            <p:ph type="sldNum" sz="quarter" idx="12"/>
          </p:nvPr>
        </p:nvSpPr>
        <p:spPr/>
        <p:txBody>
          <a:bodyPr/>
          <a:lstStyle/>
          <a:p>
            <a:fld id="{CC0B5D47-1476-496C-9326-5029C6B4D32E}" type="slidenum">
              <a:rPr lang="en-US" smtClean="0"/>
              <a:t>‹#›</a:t>
            </a:fld>
            <a:endParaRPr lang="en-US"/>
          </a:p>
        </p:txBody>
      </p:sp>
    </p:spTree>
    <p:extLst>
      <p:ext uri="{BB962C8B-B14F-4D97-AF65-F5344CB8AC3E}">
        <p14:creationId xmlns:p14="http://schemas.microsoft.com/office/powerpoint/2010/main" val="36655455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44FB9B0-004F-AAAD-AB7B-1C2E84E785B3}"/>
              </a:ext>
            </a:extLst>
          </p:cNvPr>
          <p:cNvSpPr>
            <a:spLocks noGrp="1"/>
          </p:cNvSpPr>
          <p:nvPr>
            <p:ph type="dt" sz="half" idx="10"/>
          </p:nvPr>
        </p:nvSpPr>
        <p:spPr/>
        <p:txBody>
          <a:bodyPr/>
          <a:lstStyle/>
          <a:p>
            <a:fld id="{F521DDB9-F15D-4D61-8FBD-616775CA5765}" type="datetimeFigureOut">
              <a:rPr lang="en-US" smtClean="0"/>
              <a:t>11/1/2024</a:t>
            </a:fld>
            <a:endParaRPr lang="en-US"/>
          </a:p>
        </p:txBody>
      </p:sp>
      <p:sp>
        <p:nvSpPr>
          <p:cNvPr id="3" name="Footer Placeholder 2">
            <a:extLst>
              <a:ext uri="{FF2B5EF4-FFF2-40B4-BE49-F238E27FC236}">
                <a16:creationId xmlns:a16="http://schemas.microsoft.com/office/drawing/2014/main" id="{2052EBE2-69C6-2ADD-08E5-193FA85EA98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8A46D35-4497-E196-7ED0-449459B254A7}"/>
              </a:ext>
            </a:extLst>
          </p:cNvPr>
          <p:cNvSpPr>
            <a:spLocks noGrp="1"/>
          </p:cNvSpPr>
          <p:nvPr>
            <p:ph type="sldNum" sz="quarter" idx="12"/>
          </p:nvPr>
        </p:nvSpPr>
        <p:spPr/>
        <p:txBody>
          <a:bodyPr/>
          <a:lstStyle/>
          <a:p>
            <a:fld id="{CC0B5D47-1476-496C-9326-5029C6B4D32E}" type="slidenum">
              <a:rPr lang="en-US" smtClean="0"/>
              <a:t>‹#›</a:t>
            </a:fld>
            <a:endParaRPr lang="en-US"/>
          </a:p>
        </p:txBody>
      </p:sp>
    </p:spTree>
    <p:extLst>
      <p:ext uri="{BB962C8B-B14F-4D97-AF65-F5344CB8AC3E}">
        <p14:creationId xmlns:p14="http://schemas.microsoft.com/office/powerpoint/2010/main" val="24420166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15D89-DE7C-C8DC-6AC2-10DF73BF799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8748DD1-5FB4-0010-500F-3A9879A399D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A51A6A8-90CD-D81A-AFB5-D771747ECA6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27E938D-C27E-E604-7A88-94B3D7ED1740}"/>
              </a:ext>
            </a:extLst>
          </p:cNvPr>
          <p:cNvSpPr>
            <a:spLocks noGrp="1"/>
          </p:cNvSpPr>
          <p:nvPr>
            <p:ph type="dt" sz="half" idx="10"/>
          </p:nvPr>
        </p:nvSpPr>
        <p:spPr/>
        <p:txBody>
          <a:bodyPr/>
          <a:lstStyle/>
          <a:p>
            <a:fld id="{F521DDB9-F15D-4D61-8FBD-616775CA5765}" type="datetimeFigureOut">
              <a:rPr lang="en-US" smtClean="0"/>
              <a:t>11/1/2024</a:t>
            </a:fld>
            <a:endParaRPr lang="en-US"/>
          </a:p>
        </p:txBody>
      </p:sp>
      <p:sp>
        <p:nvSpPr>
          <p:cNvPr id="6" name="Footer Placeholder 5">
            <a:extLst>
              <a:ext uri="{FF2B5EF4-FFF2-40B4-BE49-F238E27FC236}">
                <a16:creationId xmlns:a16="http://schemas.microsoft.com/office/drawing/2014/main" id="{33F9DF7A-865F-9008-EE8A-7DE6B8205EF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312E75C-1A92-3131-D27D-D4E894443E21}"/>
              </a:ext>
            </a:extLst>
          </p:cNvPr>
          <p:cNvSpPr>
            <a:spLocks noGrp="1"/>
          </p:cNvSpPr>
          <p:nvPr>
            <p:ph type="sldNum" sz="quarter" idx="12"/>
          </p:nvPr>
        </p:nvSpPr>
        <p:spPr/>
        <p:txBody>
          <a:bodyPr/>
          <a:lstStyle/>
          <a:p>
            <a:fld id="{CC0B5D47-1476-496C-9326-5029C6B4D32E}" type="slidenum">
              <a:rPr lang="en-US" smtClean="0"/>
              <a:t>‹#›</a:t>
            </a:fld>
            <a:endParaRPr lang="en-US"/>
          </a:p>
        </p:txBody>
      </p:sp>
    </p:spTree>
    <p:extLst>
      <p:ext uri="{BB962C8B-B14F-4D97-AF65-F5344CB8AC3E}">
        <p14:creationId xmlns:p14="http://schemas.microsoft.com/office/powerpoint/2010/main" val="18178157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97CF15-E3F3-1BC8-3FF9-D170538F41A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FECB7F3-A58A-F58D-EB05-C687C3FAC9E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D54449F-9E3C-28FF-7A66-BE8BE9FE9B8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202B702-D548-08D8-185E-067A79595BCE}"/>
              </a:ext>
            </a:extLst>
          </p:cNvPr>
          <p:cNvSpPr>
            <a:spLocks noGrp="1"/>
          </p:cNvSpPr>
          <p:nvPr>
            <p:ph type="dt" sz="half" idx="10"/>
          </p:nvPr>
        </p:nvSpPr>
        <p:spPr/>
        <p:txBody>
          <a:bodyPr/>
          <a:lstStyle/>
          <a:p>
            <a:fld id="{F521DDB9-F15D-4D61-8FBD-616775CA5765}" type="datetimeFigureOut">
              <a:rPr lang="en-US" smtClean="0"/>
              <a:t>11/1/2024</a:t>
            </a:fld>
            <a:endParaRPr lang="en-US"/>
          </a:p>
        </p:txBody>
      </p:sp>
      <p:sp>
        <p:nvSpPr>
          <p:cNvPr id="6" name="Footer Placeholder 5">
            <a:extLst>
              <a:ext uri="{FF2B5EF4-FFF2-40B4-BE49-F238E27FC236}">
                <a16:creationId xmlns:a16="http://schemas.microsoft.com/office/drawing/2014/main" id="{CC7BFB45-F75D-808D-EA00-A1173293AD7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25B5962-2760-877B-157B-6F50E95F454C}"/>
              </a:ext>
            </a:extLst>
          </p:cNvPr>
          <p:cNvSpPr>
            <a:spLocks noGrp="1"/>
          </p:cNvSpPr>
          <p:nvPr>
            <p:ph type="sldNum" sz="quarter" idx="12"/>
          </p:nvPr>
        </p:nvSpPr>
        <p:spPr/>
        <p:txBody>
          <a:bodyPr/>
          <a:lstStyle/>
          <a:p>
            <a:fld id="{CC0B5D47-1476-496C-9326-5029C6B4D32E}" type="slidenum">
              <a:rPr lang="en-US" smtClean="0"/>
              <a:t>‹#›</a:t>
            </a:fld>
            <a:endParaRPr lang="en-US"/>
          </a:p>
        </p:txBody>
      </p:sp>
    </p:spTree>
    <p:extLst>
      <p:ext uri="{BB962C8B-B14F-4D97-AF65-F5344CB8AC3E}">
        <p14:creationId xmlns:p14="http://schemas.microsoft.com/office/powerpoint/2010/main" val="15753760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756800B-4B28-9B67-E64E-6B6E2A60462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956889A-4709-FFFE-ADBB-5E83280C49E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C2A131D-C2F6-51FF-FE0C-DAFCB62BDC6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521DDB9-F15D-4D61-8FBD-616775CA5765}" type="datetimeFigureOut">
              <a:rPr lang="en-US" smtClean="0"/>
              <a:t>11/1/2024</a:t>
            </a:fld>
            <a:endParaRPr lang="en-US"/>
          </a:p>
        </p:txBody>
      </p:sp>
      <p:sp>
        <p:nvSpPr>
          <p:cNvPr id="5" name="Footer Placeholder 4">
            <a:extLst>
              <a:ext uri="{FF2B5EF4-FFF2-40B4-BE49-F238E27FC236}">
                <a16:creationId xmlns:a16="http://schemas.microsoft.com/office/drawing/2014/main" id="{586F88E0-15B3-89A2-33E3-1237531F840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5630B54-E8BD-7374-3AA6-97303E9F891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C0B5D47-1476-496C-9326-5029C6B4D32E}" type="slidenum">
              <a:rPr lang="en-US" smtClean="0"/>
              <a:t>‹#›</a:t>
            </a:fld>
            <a:endParaRPr lang="en-US"/>
          </a:p>
        </p:txBody>
      </p:sp>
    </p:spTree>
    <p:extLst>
      <p:ext uri="{BB962C8B-B14F-4D97-AF65-F5344CB8AC3E}">
        <p14:creationId xmlns:p14="http://schemas.microsoft.com/office/powerpoint/2010/main" val="38901008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https://www.kaggle.com/CooperUnion/cardataset"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5DD19-1075-AF57-DCDA-C67A2CE47BA7}"/>
              </a:ext>
            </a:extLst>
          </p:cNvPr>
          <p:cNvSpPr>
            <a:spLocks noGrp="1"/>
          </p:cNvSpPr>
          <p:nvPr>
            <p:ph type="ctrTitle"/>
          </p:nvPr>
        </p:nvSpPr>
        <p:spPr/>
        <p:txBody>
          <a:bodyPr/>
          <a:lstStyle/>
          <a:p>
            <a:r>
              <a:rPr lang="en-US" dirty="0"/>
              <a:t>Exploratory Data Analysis</a:t>
            </a:r>
          </a:p>
        </p:txBody>
      </p:sp>
      <p:sp>
        <p:nvSpPr>
          <p:cNvPr id="3" name="Subtitle 2">
            <a:extLst>
              <a:ext uri="{FF2B5EF4-FFF2-40B4-BE49-F238E27FC236}">
                <a16:creationId xmlns:a16="http://schemas.microsoft.com/office/drawing/2014/main" id="{B395E86F-2954-8A35-307D-9B58FD1451BF}"/>
              </a:ext>
            </a:extLst>
          </p:cNvPr>
          <p:cNvSpPr>
            <a:spLocks noGrp="1"/>
          </p:cNvSpPr>
          <p:nvPr>
            <p:ph type="subTitle" idx="1"/>
          </p:nvPr>
        </p:nvSpPr>
        <p:spPr/>
        <p:txBody>
          <a:bodyPr/>
          <a:lstStyle/>
          <a:p>
            <a:r>
              <a:rPr lang="en-US" dirty="0"/>
              <a:t>Visualization</a:t>
            </a:r>
          </a:p>
        </p:txBody>
      </p:sp>
    </p:spTree>
    <p:extLst>
      <p:ext uri="{BB962C8B-B14F-4D97-AF65-F5344CB8AC3E}">
        <p14:creationId xmlns:p14="http://schemas.microsoft.com/office/powerpoint/2010/main" val="41664736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9B5ECA-2099-C09A-B832-C388275A5214}"/>
              </a:ext>
            </a:extLst>
          </p:cNvPr>
          <p:cNvSpPr>
            <a:spLocks noGrp="1"/>
          </p:cNvSpPr>
          <p:nvPr>
            <p:ph type="title"/>
          </p:nvPr>
        </p:nvSpPr>
        <p:spPr>
          <a:xfrm>
            <a:off x="838200" y="132214"/>
            <a:ext cx="5070894" cy="566528"/>
          </a:xfrm>
        </p:spPr>
        <p:txBody>
          <a:bodyPr>
            <a:noAutofit/>
          </a:bodyPr>
          <a:lstStyle/>
          <a:p>
            <a:br>
              <a:rPr lang="en-US" sz="2800" b="1" i="0" dirty="0">
                <a:solidFill>
                  <a:srgbClr val="000000"/>
                </a:solidFill>
                <a:effectLst/>
                <a:latin typeface="inherit"/>
              </a:rPr>
            </a:br>
            <a:r>
              <a:rPr lang="en-US" sz="2800" b="1" i="0" dirty="0">
                <a:solidFill>
                  <a:srgbClr val="000000"/>
                </a:solidFill>
                <a:effectLst/>
                <a:latin typeface="inherit"/>
              </a:rPr>
              <a:t>6. Dropping the duplicate rows</a:t>
            </a:r>
            <a:br>
              <a:rPr lang="en-US" sz="2800" b="1" i="0" dirty="0">
                <a:solidFill>
                  <a:srgbClr val="000000"/>
                </a:solidFill>
                <a:effectLst/>
                <a:latin typeface="inherit"/>
              </a:rPr>
            </a:br>
            <a:endParaRPr lang="en-US" sz="2800" dirty="0"/>
          </a:p>
        </p:txBody>
      </p:sp>
      <p:sp>
        <p:nvSpPr>
          <p:cNvPr id="3" name="Content Placeholder 2">
            <a:extLst>
              <a:ext uri="{FF2B5EF4-FFF2-40B4-BE49-F238E27FC236}">
                <a16:creationId xmlns:a16="http://schemas.microsoft.com/office/drawing/2014/main" id="{143B1908-AE10-2D50-D252-4ACB1B132D90}"/>
              </a:ext>
            </a:extLst>
          </p:cNvPr>
          <p:cNvSpPr>
            <a:spLocks noGrp="1"/>
          </p:cNvSpPr>
          <p:nvPr>
            <p:ph idx="1"/>
          </p:nvPr>
        </p:nvSpPr>
        <p:spPr>
          <a:xfrm>
            <a:off x="838200" y="672865"/>
            <a:ext cx="8970034" cy="1863305"/>
          </a:xfrm>
        </p:spPr>
        <p:txBody>
          <a:bodyPr>
            <a:normAutofit fontScale="70000" lnSpcReduction="20000"/>
          </a:bodyPr>
          <a:lstStyle/>
          <a:p>
            <a:pPr algn="l"/>
            <a:r>
              <a:rPr lang="en-US" b="0" i="0" dirty="0">
                <a:solidFill>
                  <a:srgbClr val="000000"/>
                </a:solidFill>
                <a:effectLst/>
                <a:latin typeface="var(--jp-content-font-family)"/>
              </a:rPr>
              <a:t>A Data Cleaning operation</a:t>
            </a:r>
          </a:p>
          <a:p>
            <a:pPr algn="l"/>
            <a:r>
              <a:rPr lang="en-US" b="0" i="0" dirty="0">
                <a:solidFill>
                  <a:srgbClr val="000000"/>
                </a:solidFill>
                <a:effectLst/>
                <a:latin typeface="var(--jp-content-font-family)"/>
              </a:rPr>
              <a:t>Huge data set may contain more than 10,000 rows with duplicate data </a:t>
            </a:r>
          </a:p>
          <a:p>
            <a:pPr algn="l"/>
            <a:r>
              <a:rPr lang="en-US" dirty="0">
                <a:solidFill>
                  <a:srgbClr val="000000"/>
                </a:solidFill>
                <a:latin typeface="var(--jp-content-font-family)"/>
              </a:rPr>
              <a:t>Required to </a:t>
            </a:r>
            <a:r>
              <a:rPr lang="en-US" b="0" i="0" dirty="0">
                <a:solidFill>
                  <a:srgbClr val="000000"/>
                </a:solidFill>
                <a:effectLst/>
                <a:latin typeface="var(--jp-content-font-family)"/>
              </a:rPr>
              <a:t>remove all the duplicate value from the data-set. </a:t>
            </a:r>
          </a:p>
          <a:p>
            <a:pPr algn="l"/>
            <a:r>
              <a:rPr lang="en-US" b="0" i="0" dirty="0">
                <a:solidFill>
                  <a:srgbClr val="000000"/>
                </a:solidFill>
                <a:effectLst/>
                <a:latin typeface="var(--jp-content-font-family)"/>
              </a:rPr>
              <a:t>For example in this step prior to removing there are 11914 rows of data. After removing the duplicates 10925 data </a:t>
            </a:r>
          </a:p>
          <a:p>
            <a:pPr lvl="1"/>
            <a:r>
              <a:rPr lang="en-US" b="0" i="0" dirty="0">
                <a:solidFill>
                  <a:srgbClr val="000000"/>
                </a:solidFill>
                <a:effectLst/>
                <a:latin typeface="var(--jp-content-font-family)"/>
              </a:rPr>
              <a:t>989 of duplicate data has been dropped</a:t>
            </a:r>
          </a:p>
          <a:p>
            <a:endParaRPr lang="en-US" dirty="0"/>
          </a:p>
        </p:txBody>
      </p:sp>
      <p:pic>
        <p:nvPicPr>
          <p:cNvPr id="6" name="Picture 5">
            <a:extLst>
              <a:ext uri="{FF2B5EF4-FFF2-40B4-BE49-F238E27FC236}">
                <a16:creationId xmlns:a16="http://schemas.microsoft.com/office/drawing/2014/main" id="{595D3411-9E6E-E5FC-1271-14601A8BF331}"/>
              </a:ext>
            </a:extLst>
          </p:cNvPr>
          <p:cNvPicPr>
            <a:picLocks noChangeAspect="1"/>
          </p:cNvPicPr>
          <p:nvPr/>
        </p:nvPicPr>
        <p:blipFill rotWithShape="1">
          <a:blip r:embed="rId2"/>
          <a:srcRect l="10826" t="21635" r="50684" b="59623"/>
          <a:stretch/>
        </p:blipFill>
        <p:spPr>
          <a:xfrm>
            <a:off x="431321" y="2562050"/>
            <a:ext cx="6078547" cy="1664898"/>
          </a:xfrm>
          <a:prstGeom prst="rect">
            <a:avLst/>
          </a:prstGeom>
        </p:spPr>
      </p:pic>
      <p:sp>
        <p:nvSpPr>
          <p:cNvPr id="8" name="TextBox 7">
            <a:extLst>
              <a:ext uri="{FF2B5EF4-FFF2-40B4-BE49-F238E27FC236}">
                <a16:creationId xmlns:a16="http://schemas.microsoft.com/office/drawing/2014/main" id="{8B838210-86E4-F2C6-1D49-99A470CE9968}"/>
              </a:ext>
            </a:extLst>
          </p:cNvPr>
          <p:cNvSpPr txBox="1"/>
          <p:nvPr/>
        </p:nvSpPr>
        <p:spPr>
          <a:xfrm>
            <a:off x="416425" y="4097547"/>
            <a:ext cx="3724253" cy="369332"/>
          </a:xfrm>
          <a:prstGeom prst="rect">
            <a:avLst/>
          </a:prstGeom>
          <a:noFill/>
        </p:spPr>
        <p:txBody>
          <a:bodyPr wrap="square">
            <a:spAutoFit/>
          </a:bodyPr>
          <a:lstStyle/>
          <a:p>
            <a:r>
              <a:rPr lang="en-US" b="0" i="0" dirty="0">
                <a:effectLst/>
                <a:latin typeface="-apple-system"/>
              </a:rPr>
              <a:t>Now let us remove the duplicate data</a:t>
            </a:r>
            <a:endParaRPr lang="en-US" dirty="0"/>
          </a:p>
        </p:txBody>
      </p:sp>
      <p:pic>
        <p:nvPicPr>
          <p:cNvPr id="12" name="Picture 11">
            <a:extLst>
              <a:ext uri="{FF2B5EF4-FFF2-40B4-BE49-F238E27FC236}">
                <a16:creationId xmlns:a16="http://schemas.microsoft.com/office/drawing/2014/main" id="{DF3CD292-43DB-035C-C7A5-B69E6DB6F940}"/>
              </a:ext>
            </a:extLst>
          </p:cNvPr>
          <p:cNvPicPr>
            <a:picLocks noChangeAspect="1"/>
          </p:cNvPicPr>
          <p:nvPr/>
        </p:nvPicPr>
        <p:blipFill rotWithShape="1">
          <a:blip r:embed="rId3"/>
          <a:srcRect l="12098" t="43144" r="46606" b="29057"/>
          <a:stretch/>
        </p:blipFill>
        <p:spPr>
          <a:xfrm>
            <a:off x="6857281" y="2018585"/>
            <a:ext cx="5034752" cy="1906437"/>
          </a:xfrm>
          <a:prstGeom prst="rect">
            <a:avLst/>
          </a:prstGeom>
        </p:spPr>
      </p:pic>
      <p:sp>
        <p:nvSpPr>
          <p:cNvPr id="14" name="TextBox 13">
            <a:extLst>
              <a:ext uri="{FF2B5EF4-FFF2-40B4-BE49-F238E27FC236}">
                <a16:creationId xmlns:a16="http://schemas.microsoft.com/office/drawing/2014/main" id="{BDB237A1-4AE2-5B24-6A84-95CEB5A396BB}"/>
              </a:ext>
            </a:extLst>
          </p:cNvPr>
          <p:cNvSpPr txBox="1"/>
          <p:nvPr/>
        </p:nvSpPr>
        <p:spPr>
          <a:xfrm>
            <a:off x="6314537" y="3890516"/>
            <a:ext cx="5796950" cy="338554"/>
          </a:xfrm>
          <a:prstGeom prst="rect">
            <a:avLst/>
          </a:prstGeom>
          <a:noFill/>
        </p:spPr>
        <p:txBody>
          <a:bodyPr wrap="square">
            <a:spAutoFit/>
          </a:bodyPr>
          <a:lstStyle/>
          <a:p>
            <a:r>
              <a:rPr lang="en-US" sz="1600" b="0" i="0" dirty="0">
                <a:effectLst/>
                <a:latin typeface="-apple-system"/>
              </a:rPr>
              <a:t>11914 rows in total. Requires to remove 989 rows of duplicate data.</a:t>
            </a:r>
            <a:endParaRPr lang="en-US" sz="1600" dirty="0"/>
          </a:p>
        </p:txBody>
      </p:sp>
      <p:pic>
        <p:nvPicPr>
          <p:cNvPr id="18" name="Picture 17">
            <a:extLst>
              <a:ext uri="{FF2B5EF4-FFF2-40B4-BE49-F238E27FC236}">
                <a16:creationId xmlns:a16="http://schemas.microsoft.com/office/drawing/2014/main" id="{203CD136-0089-DFC4-76EF-F14C0B8B4D30}"/>
              </a:ext>
            </a:extLst>
          </p:cNvPr>
          <p:cNvPicPr>
            <a:picLocks noChangeAspect="1"/>
          </p:cNvPicPr>
          <p:nvPr/>
        </p:nvPicPr>
        <p:blipFill rotWithShape="1">
          <a:blip r:embed="rId4"/>
          <a:srcRect l="11533" t="29787" r="42830" b="45158"/>
          <a:stretch/>
        </p:blipFill>
        <p:spPr>
          <a:xfrm>
            <a:off x="274781" y="4511616"/>
            <a:ext cx="6424790" cy="1984075"/>
          </a:xfrm>
          <a:prstGeom prst="rect">
            <a:avLst/>
          </a:prstGeom>
        </p:spPr>
      </p:pic>
      <p:pic>
        <p:nvPicPr>
          <p:cNvPr id="21" name="Picture 20">
            <a:extLst>
              <a:ext uri="{FF2B5EF4-FFF2-40B4-BE49-F238E27FC236}">
                <a16:creationId xmlns:a16="http://schemas.microsoft.com/office/drawing/2014/main" id="{1AA56AE3-E524-4BC9-3FF8-7AA706ACB8A3}"/>
              </a:ext>
            </a:extLst>
          </p:cNvPr>
          <p:cNvPicPr>
            <a:picLocks noChangeAspect="1"/>
          </p:cNvPicPr>
          <p:nvPr/>
        </p:nvPicPr>
        <p:blipFill rotWithShape="1">
          <a:blip r:embed="rId5"/>
          <a:srcRect l="12099" t="56856" r="70708" b="14465"/>
          <a:stretch/>
        </p:blipFill>
        <p:spPr>
          <a:xfrm>
            <a:off x="8085464" y="4211591"/>
            <a:ext cx="2766564" cy="2595786"/>
          </a:xfrm>
          <a:prstGeom prst="rect">
            <a:avLst/>
          </a:prstGeom>
        </p:spPr>
      </p:pic>
    </p:spTree>
    <p:extLst>
      <p:ext uri="{BB962C8B-B14F-4D97-AF65-F5344CB8AC3E}">
        <p14:creationId xmlns:p14="http://schemas.microsoft.com/office/powerpoint/2010/main" val="6365975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0981E0-B623-A7EF-C7FD-831351C5D266}"/>
              </a:ext>
            </a:extLst>
          </p:cNvPr>
          <p:cNvSpPr>
            <a:spLocks noGrp="1"/>
          </p:cNvSpPr>
          <p:nvPr>
            <p:ph type="title"/>
          </p:nvPr>
        </p:nvSpPr>
        <p:spPr>
          <a:xfrm>
            <a:off x="838200" y="123592"/>
            <a:ext cx="10515600" cy="557901"/>
          </a:xfrm>
        </p:spPr>
        <p:txBody>
          <a:bodyPr>
            <a:normAutofit fontScale="90000"/>
          </a:bodyPr>
          <a:lstStyle/>
          <a:p>
            <a:br>
              <a:rPr lang="en-US" b="1" i="0" dirty="0">
                <a:solidFill>
                  <a:srgbClr val="000000"/>
                </a:solidFill>
                <a:effectLst/>
                <a:latin typeface="inherit"/>
              </a:rPr>
            </a:br>
            <a:r>
              <a:rPr lang="en-US" b="1" i="0" dirty="0">
                <a:solidFill>
                  <a:srgbClr val="000000"/>
                </a:solidFill>
                <a:effectLst/>
                <a:latin typeface="inherit"/>
              </a:rPr>
              <a:t>7. Dropping the missing or null values.</a:t>
            </a:r>
            <a:br>
              <a:rPr lang="en-US" b="1" i="0" dirty="0">
                <a:solidFill>
                  <a:srgbClr val="000000"/>
                </a:solidFill>
                <a:effectLst/>
                <a:latin typeface="inherit"/>
              </a:rPr>
            </a:br>
            <a:endParaRPr lang="en-US" dirty="0"/>
          </a:p>
        </p:txBody>
      </p:sp>
      <p:sp>
        <p:nvSpPr>
          <p:cNvPr id="3" name="Content Placeholder 2">
            <a:extLst>
              <a:ext uri="{FF2B5EF4-FFF2-40B4-BE49-F238E27FC236}">
                <a16:creationId xmlns:a16="http://schemas.microsoft.com/office/drawing/2014/main" id="{1E30EBE6-6F69-EE28-FDA3-BF1E07C21AF1}"/>
              </a:ext>
            </a:extLst>
          </p:cNvPr>
          <p:cNvSpPr>
            <a:spLocks noGrp="1"/>
          </p:cNvSpPr>
          <p:nvPr>
            <p:ph idx="1"/>
          </p:nvPr>
        </p:nvSpPr>
        <p:spPr>
          <a:xfrm>
            <a:off x="838200" y="750499"/>
            <a:ext cx="10515600" cy="2078966"/>
          </a:xfrm>
        </p:spPr>
        <p:txBody>
          <a:bodyPr/>
          <a:lstStyle/>
          <a:p>
            <a:pPr algn="l"/>
            <a:r>
              <a:rPr lang="en-US" b="0" i="0" dirty="0">
                <a:solidFill>
                  <a:srgbClr val="000000"/>
                </a:solidFill>
                <a:effectLst/>
                <a:latin typeface="var(--jp-content-font-family)"/>
              </a:rPr>
              <a:t>All the missing values are detected and are then dropped. </a:t>
            </a:r>
          </a:p>
          <a:p>
            <a:pPr lvl="1"/>
            <a:r>
              <a:rPr lang="en-US" b="0" i="0" dirty="0">
                <a:solidFill>
                  <a:srgbClr val="000000"/>
                </a:solidFill>
                <a:effectLst/>
                <a:latin typeface="var(--jp-content-font-family)"/>
              </a:rPr>
              <a:t>May also replace the missing values with the mean or the average of that column</a:t>
            </a:r>
          </a:p>
          <a:p>
            <a:pPr lvl="1"/>
            <a:r>
              <a:rPr lang="en-US" b="0" i="0" dirty="0">
                <a:solidFill>
                  <a:srgbClr val="000000"/>
                </a:solidFill>
                <a:effectLst/>
                <a:latin typeface="var(--jp-content-font-family)"/>
              </a:rPr>
              <a:t>In this example there are 100 missing values compared to 10,000 values </a:t>
            </a:r>
          </a:p>
          <a:p>
            <a:pPr lvl="1"/>
            <a:r>
              <a:rPr lang="en-US" b="0" i="0" dirty="0">
                <a:solidFill>
                  <a:srgbClr val="000000"/>
                </a:solidFill>
                <a:effectLst/>
                <a:latin typeface="var(--jp-content-font-family)"/>
              </a:rPr>
              <a:t>A small number so can be dropped.</a:t>
            </a:r>
          </a:p>
          <a:p>
            <a:endParaRPr lang="en-US" dirty="0"/>
          </a:p>
        </p:txBody>
      </p:sp>
      <p:pic>
        <p:nvPicPr>
          <p:cNvPr id="10" name="Picture 9">
            <a:extLst>
              <a:ext uri="{FF2B5EF4-FFF2-40B4-BE49-F238E27FC236}">
                <a16:creationId xmlns:a16="http://schemas.microsoft.com/office/drawing/2014/main" id="{B9D9C303-0CE0-2E4E-65A1-07D46F739ABD}"/>
              </a:ext>
            </a:extLst>
          </p:cNvPr>
          <p:cNvPicPr>
            <a:picLocks noChangeAspect="1"/>
          </p:cNvPicPr>
          <p:nvPr/>
        </p:nvPicPr>
        <p:blipFill rotWithShape="1">
          <a:blip r:embed="rId2"/>
          <a:srcRect l="11969" t="23396" r="71460" b="48554"/>
          <a:stretch/>
        </p:blipFill>
        <p:spPr>
          <a:xfrm>
            <a:off x="483080" y="2829465"/>
            <a:ext cx="3243532" cy="3088261"/>
          </a:xfrm>
          <a:prstGeom prst="rect">
            <a:avLst/>
          </a:prstGeom>
        </p:spPr>
      </p:pic>
      <p:pic>
        <p:nvPicPr>
          <p:cNvPr id="11" name="Picture 10">
            <a:extLst>
              <a:ext uri="{FF2B5EF4-FFF2-40B4-BE49-F238E27FC236}">
                <a16:creationId xmlns:a16="http://schemas.microsoft.com/office/drawing/2014/main" id="{C9C3BEEC-807B-D2F6-BCC8-2C1BEBE19EAA}"/>
              </a:ext>
            </a:extLst>
          </p:cNvPr>
          <p:cNvPicPr>
            <a:picLocks noChangeAspect="1"/>
          </p:cNvPicPr>
          <p:nvPr/>
        </p:nvPicPr>
        <p:blipFill rotWithShape="1">
          <a:blip r:embed="rId3"/>
          <a:srcRect l="11675" t="31698" r="72405" b="37988"/>
          <a:stretch/>
        </p:blipFill>
        <p:spPr>
          <a:xfrm>
            <a:off x="4045786" y="2898470"/>
            <a:ext cx="3243531" cy="3474181"/>
          </a:xfrm>
          <a:prstGeom prst="rect">
            <a:avLst/>
          </a:prstGeom>
        </p:spPr>
      </p:pic>
      <p:pic>
        <p:nvPicPr>
          <p:cNvPr id="14" name="Picture 13">
            <a:extLst>
              <a:ext uri="{FF2B5EF4-FFF2-40B4-BE49-F238E27FC236}">
                <a16:creationId xmlns:a16="http://schemas.microsoft.com/office/drawing/2014/main" id="{D79FD760-61E7-9F8F-5707-43E874202842}"/>
              </a:ext>
            </a:extLst>
          </p:cNvPr>
          <p:cNvPicPr>
            <a:picLocks noChangeAspect="1"/>
          </p:cNvPicPr>
          <p:nvPr/>
        </p:nvPicPr>
        <p:blipFill rotWithShape="1">
          <a:blip r:embed="rId4"/>
          <a:srcRect l="11745" t="54968" r="69434" b="16478"/>
          <a:stretch/>
        </p:blipFill>
        <p:spPr>
          <a:xfrm>
            <a:off x="7522230" y="2898471"/>
            <a:ext cx="3760353" cy="3209030"/>
          </a:xfrm>
          <a:prstGeom prst="rect">
            <a:avLst/>
          </a:prstGeom>
        </p:spPr>
      </p:pic>
    </p:spTree>
    <p:extLst>
      <p:ext uri="{BB962C8B-B14F-4D97-AF65-F5344CB8AC3E}">
        <p14:creationId xmlns:p14="http://schemas.microsoft.com/office/powerpoint/2010/main" val="25734142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0B411A-19F1-2A8D-A44D-027A6997206A}"/>
              </a:ext>
            </a:extLst>
          </p:cNvPr>
          <p:cNvSpPr>
            <a:spLocks noGrp="1"/>
          </p:cNvSpPr>
          <p:nvPr>
            <p:ph type="title"/>
          </p:nvPr>
        </p:nvSpPr>
        <p:spPr>
          <a:xfrm>
            <a:off x="838200" y="365126"/>
            <a:ext cx="10515600" cy="523396"/>
          </a:xfrm>
        </p:spPr>
        <p:txBody>
          <a:bodyPr>
            <a:normAutofit fontScale="90000"/>
          </a:bodyPr>
          <a:lstStyle/>
          <a:p>
            <a:br>
              <a:rPr lang="en-US" b="1" i="0" dirty="0">
                <a:solidFill>
                  <a:srgbClr val="000000"/>
                </a:solidFill>
                <a:effectLst/>
                <a:latin typeface="inherit"/>
              </a:rPr>
            </a:br>
            <a:r>
              <a:rPr lang="en-US" b="1" i="0" dirty="0">
                <a:solidFill>
                  <a:srgbClr val="000000"/>
                </a:solidFill>
                <a:effectLst/>
                <a:latin typeface="inherit"/>
              </a:rPr>
              <a:t>8. Detecting Outliers</a:t>
            </a:r>
            <a:br>
              <a:rPr lang="en-US" b="1" i="0" dirty="0">
                <a:solidFill>
                  <a:srgbClr val="000000"/>
                </a:solidFill>
                <a:effectLst/>
                <a:latin typeface="inherit"/>
              </a:rPr>
            </a:br>
            <a:endParaRPr lang="en-US" dirty="0"/>
          </a:p>
        </p:txBody>
      </p:sp>
      <p:sp>
        <p:nvSpPr>
          <p:cNvPr id="3" name="Content Placeholder 2">
            <a:extLst>
              <a:ext uri="{FF2B5EF4-FFF2-40B4-BE49-F238E27FC236}">
                <a16:creationId xmlns:a16="http://schemas.microsoft.com/office/drawing/2014/main" id="{EB25D198-05BB-3A4F-48DE-A5CE1200D7A3}"/>
              </a:ext>
            </a:extLst>
          </p:cNvPr>
          <p:cNvSpPr>
            <a:spLocks noGrp="1"/>
          </p:cNvSpPr>
          <p:nvPr>
            <p:ph idx="1"/>
          </p:nvPr>
        </p:nvSpPr>
        <p:spPr>
          <a:xfrm>
            <a:off x="838200" y="1035170"/>
            <a:ext cx="10515600" cy="5141793"/>
          </a:xfrm>
        </p:spPr>
        <p:txBody>
          <a:bodyPr>
            <a:normAutofit lnSpcReduction="10000"/>
          </a:bodyPr>
          <a:lstStyle/>
          <a:p>
            <a:pPr algn="l"/>
            <a:r>
              <a:rPr lang="en-US" b="0" i="0" dirty="0">
                <a:solidFill>
                  <a:srgbClr val="000000"/>
                </a:solidFill>
                <a:effectLst/>
                <a:latin typeface="var(--jp-content-font-family)"/>
              </a:rPr>
              <a:t>Point or set of points that are different from other points. </a:t>
            </a:r>
          </a:p>
          <a:p>
            <a:pPr algn="l"/>
            <a:r>
              <a:rPr lang="en-US" b="0" i="0" dirty="0">
                <a:solidFill>
                  <a:srgbClr val="000000"/>
                </a:solidFill>
                <a:effectLst/>
                <a:latin typeface="var(--jp-content-font-family)"/>
              </a:rPr>
              <a:t>Sometimes can be very high or very low. </a:t>
            </a:r>
          </a:p>
          <a:p>
            <a:pPr algn="l"/>
            <a:r>
              <a:rPr lang="en-US" b="0" i="0" dirty="0">
                <a:solidFill>
                  <a:srgbClr val="000000"/>
                </a:solidFill>
                <a:effectLst/>
                <a:latin typeface="var(--jp-content-font-family)"/>
              </a:rPr>
              <a:t>In this step we detect and remove the outliers. </a:t>
            </a:r>
          </a:p>
          <a:p>
            <a:pPr algn="l"/>
            <a:r>
              <a:rPr lang="en-US" b="0" i="0" dirty="0">
                <a:solidFill>
                  <a:srgbClr val="000000"/>
                </a:solidFill>
                <a:effectLst/>
                <a:latin typeface="var(--jp-content-font-family)"/>
              </a:rPr>
              <a:t>One of the primary reasons for resulting in a less accurate model. </a:t>
            </a:r>
          </a:p>
          <a:p>
            <a:pPr algn="l"/>
            <a:r>
              <a:rPr lang="en-US" b="0" i="0" dirty="0">
                <a:solidFill>
                  <a:srgbClr val="000000"/>
                </a:solidFill>
                <a:effectLst/>
                <a:latin typeface="var(--jp-content-font-family)"/>
              </a:rPr>
              <a:t>The outlier detection and removing that I am going to perform is called IQR score technique. </a:t>
            </a:r>
          </a:p>
          <a:p>
            <a:pPr algn="l"/>
            <a:r>
              <a:rPr lang="en-US" b="0" i="0" dirty="0">
                <a:solidFill>
                  <a:srgbClr val="000000"/>
                </a:solidFill>
                <a:effectLst/>
                <a:latin typeface="var(--jp-content-font-family)"/>
              </a:rPr>
              <a:t>Often outliers can be seen with visualizations using a box plot. </a:t>
            </a:r>
          </a:p>
          <a:p>
            <a:pPr algn="l"/>
            <a:r>
              <a:rPr lang="en-US" b="0" i="0" dirty="0">
                <a:solidFill>
                  <a:srgbClr val="000000"/>
                </a:solidFill>
                <a:effectLst/>
                <a:latin typeface="var(--jp-content-font-family)"/>
              </a:rPr>
              <a:t>Shown below are the box plot of MSRP, Cylinders, Horsepower and </a:t>
            </a:r>
            <a:r>
              <a:rPr lang="en-US" b="0" i="0" dirty="0" err="1">
                <a:solidFill>
                  <a:srgbClr val="000000"/>
                </a:solidFill>
                <a:effectLst/>
                <a:latin typeface="var(--jp-content-font-family)"/>
              </a:rPr>
              <a:t>EngineSize</a:t>
            </a:r>
            <a:r>
              <a:rPr lang="en-US" b="0" i="0" dirty="0">
                <a:solidFill>
                  <a:srgbClr val="000000"/>
                </a:solidFill>
                <a:effectLst/>
                <a:latin typeface="var(--jp-content-font-family)"/>
              </a:rPr>
              <a:t>. </a:t>
            </a:r>
          </a:p>
          <a:p>
            <a:pPr algn="l"/>
            <a:r>
              <a:rPr lang="en-US" b="0" i="0" dirty="0">
                <a:solidFill>
                  <a:srgbClr val="000000"/>
                </a:solidFill>
                <a:effectLst/>
                <a:latin typeface="var(--jp-content-font-family)"/>
              </a:rPr>
              <a:t>Herein all the plots, you can find some points are outside the box they are none other than outliers. </a:t>
            </a:r>
            <a:endParaRPr lang="en-US" dirty="0"/>
          </a:p>
        </p:txBody>
      </p:sp>
    </p:spTree>
    <p:extLst>
      <p:ext uri="{BB962C8B-B14F-4D97-AF65-F5344CB8AC3E}">
        <p14:creationId xmlns:p14="http://schemas.microsoft.com/office/powerpoint/2010/main" val="3678167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BF136171-6C24-C2E5-D991-6A7704373FAE}"/>
              </a:ext>
            </a:extLst>
          </p:cNvPr>
          <p:cNvPicPr>
            <a:picLocks noChangeAspect="1"/>
          </p:cNvPicPr>
          <p:nvPr/>
        </p:nvPicPr>
        <p:blipFill rotWithShape="1">
          <a:blip r:embed="rId2"/>
          <a:srcRect l="11462" t="31503" r="53727" b="29056"/>
          <a:stretch/>
        </p:blipFill>
        <p:spPr>
          <a:xfrm>
            <a:off x="6044004" y="45951"/>
            <a:ext cx="5802425" cy="3697913"/>
          </a:xfrm>
          <a:prstGeom prst="rect">
            <a:avLst/>
          </a:prstGeom>
        </p:spPr>
      </p:pic>
      <p:pic>
        <p:nvPicPr>
          <p:cNvPr id="15" name="Picture 14">
            <a:extLst>
              <a:ext uri="{FF2B5EF4-FFF2-40B4-BE49-F238E27FC236}">
                <a16:creationId xmlns:a16="http://schemas.microsoft.com/office/drawing/2014/main" id="{F46FE42C-4DDE-BDCE-F69D-2BD9858C0EAB}"/>
              </a:ext>
            </a:extLst>
          </p:cNvPr>
          <p:cNvPicPr>
            <a:picLocks noChangeAspect="1"/>
          </p:cNvPicPr>
          <p:nvPr/>
        </p:nvPicPr>
        <p:blipFill rotWithShape="1">
          <a:blip r:embed="rId3"/>
          <a:srcRect l="11038" t="23145" r="58113" b="35376"/>
          <a:stretch/>
        </p:blipFill>
        <p:spPr>
          <a:xfrm>
            <a:off x="6756136" y="3659838"/>
            <a:ext cx="4035506" cy="3052119"/>
          </a:xfrm>
          <a:prstGeom prst="rect">
            <a:avLst/>
          </a:prstGeom>
        </p:spPr>
      </p:pic>
      <p:sp>
        <p:nvSpPr>
          <p:cNvPr id="2" name="Title 1">
            <a:extLst>
              <a:ext uri="{FF2B5EF4-FFF2-40B4-BE49-F238E27FC236}">
                <a16:creationId xmlns:a16="http://schemas.microsoft.com/office/drawing/2014/main" id="{4FE6DF9F-0F7D-5B28-BDDA-FD59BF8C5365}"/>
              </a:ext>
            </a:extLst>
          </p:cNvPr>
          <p:cNvSpPr>
            <a:spLocks noGrp="1"/>
          </p:cNvSpPr>
          <p:nvPr>
            <p:ph type="title"/>
          </p:nvPr>
        </p:nvSpPr>
        <p:spPr/>
        <p:txBody>
          <a:bodyPr/>
          <a:lstStyle/>
          <a:p>
            <a:endParaRPr lang="en-US" dirty="0"/>
          </a:p>
        </p:txBody>
      </p:sp>
      <p:pic>
        <p:nvPicPr>
          <p:cNvPr id="8" name="Content Placeholder 4">
            <a:extLst>
              <a:ext uri="{FF2B5EF4-FFF2-40B4-BE49-F238E27FC236}">
                <a16:creationId xmlns:a16="http://schemas.microsoft.com/office/drawing/2014/main" id="{791A5D50-FA5F-8714-1B01-B8F704411FB4}"/>
              </a:ext>
            </a:extLst>
          </p:cNvPr>
          <p:cNvPicPr>
            <a:picLocks noGrp="1" noChangeAspect="1"/>
          </p:cNvPicPr>
          <p:nvPr>
            <p:ph idx="1"/>
          </p:nvPr>
        </p:nvPicPr>
        <p:blipFill rotWithShape="1">
          <a:blip r:embed="rId4"/>
          <a:srcRect l="10004" t="36848" r="52973" b="22412"/>
          <a:stretch/>
        </p:blipFill>
        <p:spPr>
          <a:xfrm>
            <a:off x="88187" y="146043"/>
            <a:ext cx="6770766" cy="4190924"/>
          </a:xfrm>
        </p:spPr>
      </p:pic>
    </p:spTree>
    <p:extLst>
      <p:ext uri="{BB962C8B-B14F-4D97-AF65-F5344CB8AC3E}">
        <p14:creationId xmlns:p14="http://schemas.microsoft.com/office/powerpoint/2010/main" val="10193306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E03882-FFE7-5563-0BA2-FF4AF3CD4716}"/>
              </a:ext>
            </a:extLst>
          </p:cNvPr>
          <p:cNvSpPr>
            <a:spLocks noGrp="1"/>
          </p:cNvSpPr>
          <p:nvPr>
            <p:ph type="title"/>
          </p:nvPr>
        </p:nvSpPr>
        <p:spPr/>
        <p:txBody>
          <a:bodyPr/>
          <a:lstStyle/>
          <a:p>
            <a:endParaRPr lang="en-US"/>
          </a:p>
        </p:txBody>
      </p:sp>
      <p:pic>
        <p:nvPicPr>
          <p:cNvPr id="6" name="Content Placeholder 5">
            <a:extLst>
              <a:ext uri="{FF2B5EF4-FFF2-40B4-BE49-F238E27FC236}">
                <a16:creationId xmlns:a16="http://schemas.microsoft.com/office/drawing/2014/main" id="{4F1CAB6F-592C-360F-96AC-893176F08C12}"/>
              </a:ext>
            </a:extLst>
          </p:cNvPr>
          <p:cNvPicPr>
            <a:picLocks noGrp="1" noChangeAspect="1"/>
          </p:cNvPicPr>
          <p:nvPr>
            <p:ph idx="1"/>
          </p:nvPr>
        </p:nvPicPr>
        <p:blipFill rotWithShape="1">
          <a:blip r:embed="rId2"/>
          <a:srcRect l="10967" t="17610" r="70778" b="55849"/>
          <a:stretch/>
        </p:blipFill>
        <p:spPr>
          <a:xfrm>
            <a:off x="648393" y="194882"/>
            <a:ext cx="3338474" cy="2730273"/>
          </a:xfrm>
          <a:prstGeom prst="rect">
            <a:avLst/>
          </a:prstGeom>
        </p:spPr>
      </p:pic>
      <p:sp>
        <p:nvSpPr>
          <p:cNvPr id="8" name="TextBox 7">
            <a:extLst>
              <a:ext uri="{FF2B5EF4-FFF2-40B4-BE49-F238E27FC236}">
                <a16:creationId xmlns:a16="http://schemas.microsoft.com/office/drawing/2014/main" id="{78348F09-B0C6-D309-E59E-564F994D561C}"/>
              </a:ext>
            </a:extLst>
          </p:cNvPr>
          <p:cNvSpPr txBox="1"/>
          <p:nvPr/>
        </p:nvSpPr>
        <p:spPr>
          <a:xfrm>
            <a:off x="948903" y="2828836"/>
            <a:ext cx="3900603" cy="1200329"/>
          </a:xfrm>
          <a:prstGeom prst="rect">
            <a:avLst/>
          </a:prstGeom>
          <a:noFill/>
        </p:spPr>
        <p:txBody>
          <a:bodyPr wrap="square">
            <a:spAutoFit/>
          </a:bodyPr>
          <a:lstStyle/>
          <a:p>
            <a:r>
              <a:rPr lang="en-US" b="0" i="0" dirty="0">
                <a:effectLst/>
                <a:latin typeface="-apple-system"/>
              </a:rPr>
              <a:t>We will discuss later about IQR. Just important to know how to use this technique in order to remove the outliers.</a:t>
            </a:r>
            <a:endParaRPr lang="en-US" dirty="0"/>
          </a:p>
        </p:txBody>
      </p:sp>
      <p:pic>
        <p:nvPicPr>
          <p:cNvPr id="11" name="Picture 10">
            <a:extLst>
              <a:ext uri="{FF2B5EF4-FFF2-40B4-BE49-F238E27FC236}">
                <a16:creationId xmlns:a16="http://schemas.microsoft.com/office/drawing/2014/main" id="{507B28D9-F2D7-2BAF-D1CD-9079B5467653}"/>
              </a:ext>
            </a:extLst>
          </p:cNvPr>
          <p:cNvPicPr>
            <a:picLocks noChangeAspect="1"/>
          </p:cNvPicPr>
          <p:nvPr/>
        </p:nvPicPr>
        <p:blipFill rotWithShape="1">
          <a:blip r:embed="rId3"/>
          <a:srcRect l="10967" t="48805" r="48066" b="39371"/>
          <a:stretch/>
        </p:blipFill>
        <p:spPr>
          <a:xfrm>
            <a:off x="5408762" y="3252952"/>
            <a:ext cx="5600815" cy="909287"/>
          </a:xfrm>
          <a:prstGeom prst="rect">
            <a:avLst/>
          </a:prstGeom>
        </p:spPr>
      </p:pic>
      <p:sp>
        <p:nvSpPr>
          <p:cNvPr id="13" name="TextBox 12">
            <a:extLst>
              <a:ext uri="{FF2B5EF4-FFF2-40B4-BE49-F238E27FC236}">
                <a16:creationId xmlns:a16="http://schemas.microsoft.com/office/drawing/2014/main" id="{CA0088FE-7B3D-7305-0F14-1B664D4313A1}"/>
              </a:ext>
            </a:extLst>
          </p:cNvPr>
          <p:cNvSpPr txBox="1"/>
          <p:nvPr/>
        </p:nvSpPr>
        <p:spPr>
          <a:xfrm>
            <a:off x="6571893" y="4446567"/>
            <a:ext cx="6094562" cy="369332"/>
          </a:xfrm>
          <a:prstGeom prst="rect">
            <a:avLst/>
          </a:prstGeom>
          <a:noFill/>
        </p:spPr>
        <p:txBody>
          <a:bodyPr wrap="square">
            <a:spAutoFit/>
          </a:bodyPr>
          <a:lstStyle/>
          <a:p>
            <a:r>
              <a:rPr lang="en-US" b="0" i="0" dirty="0">
                <a:effectLst/>
                <a:latin typeface="-apple-system"/>
              </a:rPr>
              <a:t>Around 1600 rows were outliers.</a:t>
            </a:r>
            <a:endParaRPr lang="en-US" dirty="0"/>
          </a:p>
        </p:txBody>
      </p:sp>
    </p:spTree>
    <p:extLst>
      <p:ext uri="{BB962C8B-B14F-4D97-AF65-F5344CB8AC3E}">
        <p14:creationId xmlns:p14="http://schemas.microsoft.com/office/powerpoint/2010/main" val="12931212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0A6E86-35B5-F740-1F20-02C556DE04E2}"/>
              </a:ext>
            </a:extLst>
          </p:cNvPr>
          <p:cNvSpPr>
            <a:spLocks noGrp="1"/>
          </p:cNvSpPr>
          <p:nvPr>
            <p:ph type="title"/>
          </p:nvPr>
        </p:nvSpPr>
        <p:spPr>
          <a:xfrm>
            <a:off x="250166" y="365125"/>
            <a:ext cx="11473132" cy="1325563"/>
          </a:xfrm>
        </p:spPr>
        <p:txBody>
          <a:bodyPr>
            <a:normAutofit fontScale="90000"/>
          </a:bodyPr>
          <a:lstStyle/>
          <a:p>
            <a:br>
              <a:rPr lang="en-US" b="1" i="0" dirty="0">
                <a:effectLst/>
                <a:latin typeface="-apple-system"/>
              </a:rPr>
            </a:br>
            <a:r>
              <a:rPr lang="en-US" sz="2700" b="1" i="0" dirty="0">
                <a:effectLst/>
                <a:latin typeface="-apple-system"/>
              </a:rPr>
              <a:t>9. Plot different features against one another (scatter), against frequency (histogram)</a:t>
            </a:r>
            <a:br>
              <a:rPr lang="en-US" sz="2700" b="1" i="0" dirty="0">
                <a:effectLst/>
                <a:latin typeface="-apple-system"/>
              </a:rPr>
            </a:br>
            <a:endParaRPr lang="en-US" dirty="0"/>
          </a:p>
        </p:txBody>
      </p:sp>
      <p:sp>
        <p:nvSpPr>
          <p:cNvPr id="3" name="Content Placeholder 2">
            <a:extLst>
              <a:ext uri="{FF2B5EF4-FFF2-40B4-BE49-F238E27FC236}">
                <a16:creationId xmlns:a16="http://schemas.microsoft.com/office/drawing/2014/main" id="{7EE13F7C-4003-87A5-F222-2634A956F4C3}"/>
              </a:ext>
            </a:extLst>
          </p:cNvPr>
          <p:cNvSpPr>
            <a:spLocks noGrp="1"/>
          </p:cNvSpPr>
          <p:nvPr>
            <p:ph idx="1"/>
          </p:nvPr>
        </p:nvSpPr>
        <p:spPr>
          <a:xfrm>
            <a:off x="286112" y="1592713"/>
            <a:ext cx="3949460" cy="4351338"/>
          </a:xfrm>
        </p:spPr>
        <p:txBody>
          <a:bodyPr>
            <a:normAutofit/>
          </a:bodyPr>
          <a:lstStyle/>
          <a:p>
            <a:pPr algn="l"/>
            <a:r>
              <a:rPr lang="en-US" b="1" i="0" dirty="0">
                <a:effectLst/>
                <a:latin typeface="-apple-system"/>
              </a:rPr>
              <a:t>Histogram</a:t>
            </a:r>
          </a:p>
          <a:p>
            <a:pPr algn="l"/>
            <a:r>
              <a:rPr lang="en-US" b="0" i="0" dirty="0">
                <a:effectLst/>
                <a:latin typeface="-apple-system"/>
              </a:rPr>
              <a:t>Refers to the frequency of occurrence of variables in an interval. </a:t>
            </a:r>
          </a:p>
          <a:p>
            <a:pPr algn="l"/>
            <a:r>
              <a:rPr lang="en-US" b="0" i="0" dirty="0">
                <a:effectLst/>
                <a:latin typeface="-apple-system"/>
              </a:rPr>
              <a:t>Showing who has the most number of cars. </a:t>
            </a:r>
          </a:p>
          <a:p>
            <a:pPr algn="l"/>
            <a:r>
              <a:rPr lang="en-US" b="0" i="0" dirty="0">
                <a:effectLst/>
                <a:latin typeface="-apple-system"/>
              </a:rPr>
              <a:t>The total number of car manufactured by a different company.</a:t>
            </a:r>
          </a:p>
          <a:p>
            <a:endParaRPr lang="en-US" dirty="0"/>
          </a:p>
        </p:txBody>
      </p:sp>
      <p:pic>
        <p:nvPicPr>
          <p:cNvPr id="6" name="Picture 5">
            <a:extLst>
              <a:ext uri="{FF2B5EF4-FFF2-40B4-BE49-F238E27FC236}">
                <a16:creationId xmlns:a16="http://schemas.microsoft.com/office/drawing/2014/main" id="{64FCC56B-63BE-546A-96E9-68ED8AFC3103}"/>
              </a:ext>
            </a:extLst>
          </p:cNvPr>
          <p:cNvPicPr>
            <a:picLocks noChangeAspect="1"/>
          </p:cNvPicPr>
          <p:nvPr/>
        </p:nvPicPr>
        <p:blipFill rotWithShape="1">
          <a:blip r:embed="rId2"/>
          <a:srcRect l="11816" t="33082" r="50000" b="55723"/>
          <a:stretch/>
        </p:blipFill>
        <p:spPr>
          <a:xfrm>
            <a:off x="4235571" y="1388852"/>
            <a:ext cx="7427697" cy="1224952"/>
          </a:xfrm>
          <a:prstGeom prst="rect">
            <a:avLst/>
          </a:prstGeom>
        </p:spPr>
      </p:pic>
      <p:pic>
        <p:nvPicPr>
          <p:cNvPr id="9" name="Picture 8">
            <a:extLst>
              <a:ext uri="{FF2B5EF4-FFF2-40B4-BE49-F238E27FC236}">
                <a16:creationId xmlns:a16="http://schemas.microsoft.com/office/drawing/2014/main" id="{81774CEA-7B33-EBE5-12AD-5683FBE1D46A}"/>
              </a:ext>
            </a:extLst>
          </p:cNvPr>
          <p:cNvPicPr>
            <a:picLocks noChangeAspect="1"/>
          </p:cNvPicPr>
          <p:nvPr/>
        </p:nvPicPr>
        <p:blipFill rotWithShape="1">
          <a:blip r:embed="rId3"/>
          <a:srcRect l="16486" t="31824" r="40637" b="18742"/>
          <a:stretch/>
        </p:blipFill>
        <p:spPr>
          <a:xfrm>
            <a:off x="4994691" y="2583836"/>
            <a:ext cx="6211019" cy="4027939"/>
          </a:xfrm>
          <a:prstGeom prst="rect">
            <a:avLst/>
          </a:prstGeom>
        </p:spPr>
      </p:pic>
    </p:spTree>
    <p:extLst>
      <p:ext uri="{BB962C8B-B14F-4D97-AF65-F5344CB8AC3E}">
        <p14:creationId xmlns:p14="http://schemas.microsoft.com/office/powerpoint/2010/main" val="34495834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0A6E86-35B5-F740-1F20-02C556DE04E2}"/>
              </a:ext>
            </a:extLst>
          </p:cNvPr>
          <p:cNvSpPr>
            <a:spLocks noGrp="1"/>
          </p:cNvSpPr>
          <p:nvPr>
            <p:ph type="title"/>
          </p:nvPr>
        </p:nvSpPr>
        <p:spPr>
          <a:xfrm>
            <a:off x="250166" y="132214"/>
            <a:ext cx="11473132" cy="454384"/>
          </a:xfrm>
        </p:spPr>
        <p:txBody>
          <a:bodyPr>
            <a:normAutofit fontScale="90000"/>
          </a:bodyPr>
          <a:lstStyle/>
          <a:p>
            <a:br>
              <a:rPr lang="en-US" b="1" i="0" dirty="0">
                <a:effectLst/>
                <a:latin typeface="-apple-system"/>
              </a:rPr>
            </a:br>
            <a:r>
              <a:rPr lang="en-US" sz="2700" b="1" i="0" dirty="0">
                <a:effectLst/>
                <a:latin typeface="-apple-system"/>
              </a:rPr>
              <a:t>9. Plot different features against one another (scatter), against frequency (histogram)</a:t>
            </a:r>
            <a:br>
              <a:rPr lang="en-US" sz="2700" b="1" i="0" dirty="0">
                <a:effectLst/>
                <a:latin typeface="-apple-system"/>
              </a:rPr>
            </a:br>
            <a:endParaRPr lang="en-US" dirty="0"/>
          </a:p>
        </p:txBody>
      </p:sp>
      <p:sp>
        <p:nvSpPr>
          <p:cNvPr id="3" name="Content Placeholder 2">
            <a:extLst>
              <a:ext uri="{FF2B5EF4-FFF2-40B4-BE49-F238E27FC236}">
                <a16:creationId xmlns:a16="http://schemas.microsoft.com/office/drawing/2014/main" id="{7EE13F7C-4003-87A5-F222-2634A956F4C3}"/>
              </a:ext>
            </a:extLst>
          </p:cNvPr>
          <p:cNvSpPr>
            <a:spLocks noGrp="1"/>
          </p:cNvSpPr>
          <p:nvPr>
            <p:ph idx="1"/>
          </p:nvPr>
        </p:nvSpPr>
        <p:spPr>
          <a:xfrm>
            <a:off x="286112" y="897147"/>
            <a:ext cx="3949460" cy="4304581"/>
          </a:xfrm>
        </p:spPr>
        <p:txBody>
          <a:bodyPr>
            <a:normAutofit/>
          </a:bodyPr>
          <a:lstStyle/>
          <a:p>
            <a:pPr algn="l"/>
            <a:r>
              <a:rPr lang="en-US" b="1" i="0" dirty="0">
                <a:effectLst/>
                <a:latin typeface="-apple-system"/>
              </a:rPr>
              <a:t>Heat Maps</a:t>
            </a:r>
          </a:p>
          <a:p>
            <a:pPr algn="l"/>
            <a:r>
              <a:rPr lang="en-US" b="0" i="0" dirty="0">
                <a:effectLst/>
                <a:latin typeface="-apple-system"/>
              </a:rPr>
              <a:t>Heat Maps is a type of plot which is necessary when we need to find the dependent variables. </a:t>
            </a:r>
          </a:p>
          <a:p>
            <a:pPr algn="l"/>
            <a:r>
              <a:rPr lang="en-US" b="0" i="0" dirty="0">
                <a:effectLst/>
                <a:latin typeface="-apple-system"/>
              </a:rPr>
              <a:t>Price feature depends mainly on </a:t>
            </a:r>
            <a:r>
              <a:rPr lang="en-US" b="0" i="0">
                <a:effectLst/>
                <a:latin typeface="-apple-system"/>
              </a:rPr>
              <a:t>the Year, </a:t>
            </a:r>
            <a:r>
              <a:rPr lang="en-US" b="0" i="0" dirty="0">
                <a:effectLst/>
                <a:latin typeface="-apple-system"/>
              </a:rPr>
              <a:t>Horsepower, and Cylinders.</a:t>
            </a:r>
          </a:p>
          <a:p>
            <a:endParaRPr lang="en-US" dirty="0"/>
          </a:p>
        </p:txBody>
      </p:sp>
      <p:pic>
        <p:nvPicPr>
          <p:cNvPr id="11" name="Picture 10">
            <a:extLst>
              <a:ext uri="{FF2B5EF4-FFF2-40B4-BE49-F238E27FC236}">
                <a16:creationId xmlns:a16="http://schemas.microsoft.com/office/drawing/2014/main" id="{124F9079-0CE4-3608-5899-4467A30B46EB}"/>
              </a:ext>
            </a:extLst>
          </p:cNvPr>
          <p:cNvPicPr>
            <a:picLocks noChangeAspect="1"/>
          </p:cNvPicPr>
          <p:nvPr/>
        </p:nvPicPr>
        <p:blipFill rotWithShape="1">
          <a:blip r:embed="rId2"/>
          <a:srcRect l="11958" t="22893" r="43113" b="15975"/>
          <a:stretch/>
        </p:blipFill>
        <p:spPr>
          <a:xfrm>
            <a:off x="5106835" y="586597"/>
            <a:ext cx="6849186" cy="5242053"/>
          </a:xfrm>
          <a:prstGeom prst="rect">
            <a:avLst/>
          </a:prstGeom>
        </p:spPr>
      </p:pic>
      <p:pic>
        <p:nvPicPr>
          <p:cNvPr id="12" name="Picture 11">
            <a:extLst>
              <a:ext uri="{FF2B5EF4-FFF2-40B4-BE49-F238E27FC236}">
                <a16:creationId xmlns:a16="http://schemas.microsoft.com/office/drawing/2014/main" id="{742DEE84-6F23-88BF-587C-96D44381A9AB}"/>
              </a:ext>
            </a:extLst>
          </p:cNvPr>
          <p:cNvPicPr>
            <a:picLocks noChangeAspect="1"/>
          </p:cNvPicPr>
          <p:nvPr/>
        </p:nvPicPr>
        <p:blipFill rotWithShape="1">
          <a:blip r:embed="rId3"/>
          <a:srcRect l="11332" t="24151" r="65039" b="65942"/>
          <a:stretch/>
        </p:blipFill>
        <p:spPr>
          <a:xfrm>
            <a:off x="134271" y="5250679"/>
            <a:ext cx="5852461" cy="1380227"/>
          </a:xfrm>
          <a:prstGeom prst="rect">
            <a:avLst/>
          </a:prstGeom>
        </p:spPr>
      </p:pic>
    </p:spTree>
    <p:extLst>
      <p:ext uri="{BB962C8B-B14F-4D97-AF65-F5344CB8AC3E}">
        <p14:creationId xmlns:p14="http://schemas.microsoft.com/office/powerpoint/2010/main" val="35604116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AE98466-631A-21ED-B3DA-97EA961EADAF}"/>
              </a:ext>
            </a:extLst>
          </p:cNvPr>
          <p:cNvSpPr>
            <a:spLocks noGrp="1"/>
          </p:cNvSpPr>
          <p:nvPr>
            <p:ph idx="1"/>
          </p:nvPr>
        </p:nvSpPr>
        <p:spPr>
          <a:xfrm>
            <a:off x="838199" y="1017917"/>
            <a:ext cx="3129951" cy="3597215"/>
          </a:xfrm>
        </p:spPr>
        <p:txBody>
          <a:bodyPr>
            <a:normAutofit fontScale="70000" lnSpcReduction="20000"/>
          </a:bodyPr>
          <a:lstStyle/>
          <a:p>
            <a:pPr algn="l"/>
            <a:r>
              <a:rPr lang="en-US" b="1" i="0" dirty="0">
                <a:effectLst/>
                <a:latin typeface="-apple-system"/>
              </a:rPr>
              <a:t>Scatterplot</a:t>
            </a:r>
          </a:p>
          <a:p>
            <a:pPr algn="l"/>
            <a:r>
              <a:rPr lang="en-US" b="0" i="0" dirty="0">
                <a:effectLst/>
                <a:latin typeface="-apple-system"/>
              </a:rPr>
              <a:t>Used to find the correlation between two variables. </a:t>
            </a:r>
          </a:p>
          <a:p>
            <a:pPr algn="l"/>
            <a:r>
              <a:rPr lang="en-US" b="0" i="0" dirty="0">
                <a:effectLst/>
                <a:latin typeface="-apple-system"/>
              </a:rPr>
              <a:t>Here the scatter plots are plotted between Horsepower and Price </a:t>
            </a:r>
          </a:p>
          <a:p>
            <a:pPr algn="l"/>
            <a:r>
              <a:rPr lang="en-US" b="0" i="0" dirty="0">
                <a:effectLst/>
                <a:latin typeface="-apple-system"/>
              </a:rPr>
              <a:t>With the plot given below, we can easily draw a trend line. </a:t>
            </a:r>
          </a:p>
          <a:p>
            <a:pPr algn="l"/>
            <a:r>
              <a:rPr lang="en-US" b="0" i="0" dirty="0">
                <a:effectLst/>
                <a:latin typeface="-apple-system"/>
              </a:rPr>
              <a:t>These features provide a good scattering of points.</a:t>
            </a:r>
          </a:p>
          <a:p>
            <a:endParaRPr lang="en-US" dirty="0"/>
          </a:p>
        </p:txBody>
      </p:sp>
      <p:sp>
        <p:nvSpPr>
          <p:cNvPr id="7" name="Title 1">
            <a:extLst>
              <a:ext uri="{FF2B5EF4-FFF2-40B4-BE49-F238E27FC236}">
                <a16:creationId xmlns:a16="http://schemas.microsoft.com/office/drawing/2014/main" id="{E58E48F6-9843-F70D-A5D5-BF2C074ACADA}"/>
              </a:ext>
            </a:extLst>
          </p:cNvPr>
          <p:cNvSpPr>
            <a:spLocks noGrp="1"/>
          </p:cNvSpPr>
          <p:nvPr>
            <p:ph type="title"/>
          </p:nvPr>
        </p:nvSpPr>
        <p:spPr>
          <a:xfrm>
            <a:off x="838200" y="365126"/>
            <a:ext cx="10515600" cy="411252"/>
          </a:xfrm>
        </p:spPr>
        <p:txBody>
          <a:bodyPr>
            <a:normAutofit fontScale="90000"/>
          </a:bodyPr>
          <a:lstStyle/>
          <a:p>
            <a:br>
              <a:rPr lang="en-US" b="1" i="0" dirty="0">
                <a:effectLst/>
                <a:latin typeface="-apple-system"/>
              </a:rPr>
            </a:br>
            <a:r>
              <a:rPr lang="en-US" sz="2700" b="1" i="0" dirty="0">
                <a:effectLst/>
                <a:latin typeface="-apple-system"/>
              </a:rPr>
              <a:t>9. Plot different features against one another (scatter), against frequency (histogram)</a:t>
            </a:r>
            <a:br>
              <a:rPr lang="en-US" sz="2700" b="1" i="0" dirty="0">
                <a:effectLst/>
                <a:latin typeface="-apple-system"/>
              </a:rPr>
            </a:br>
            <a:endParaRPr lang="en-US" dirty="0"/>
          </a:p>
        </p:txBody>
      </p:sp>
      <p:pic>
        <p:nvPicPr>
          <p:cNvPr id="10" name="Picture 9">
            <a:extLst>
              <a:ext uri="{FF2B5EF4-FFF2-40B4-BE49-F238E27FC236}">
                <a16:creationId xmlns:a16="http://schemas.microsoft.com/office/drawing/2014/main" id="{A8A22B81-3D5A-6E5E-D253-72B026129FDE}"/>
              </a:ext>
            </a:extLst>
          </p:cNvPr>
          <p:cNvPicPr>
            <a:picLocks noChangeAspect="1"/>
          </p:cNvPicPr>
          <p:nvPr/>
        </p:nvPicPr>
        <p:blipFill rotWithShape="1">
          <a:blip r:embed="rId2"/>
          <a:srcRect l="16415" t="39246" r="40566" b="16855"/>
          <a:stretch/>
        </p:blipFill>
        <p:spPr>
          <a:xfrm>
            <a:off x="4477109" y="988863"/>
            <a:ext cx="7367742" cy="4229179"/>
          </a:xfrm>
          <a:prstGeom prst="rect">
            <a:avLst/>
          </a:prstGeom>
        </p:spPr>
      </p:pic>
      <p:pic>
        <p:nvPicPr>
          <p:cNvPr id="6" name="Picture 5">
            <a:extLst>
              <a:ext uri="{FF2B5EF4-FFF2-40B4-BE49-F238E27FC236}">
                <a16:creationId xmlns:a16="http://schemas.microsoft.com/office/drawing/2014/main" id="{A71D28E5-D394-2103-20F9-9CB097BC51C8}"/>
              </a:ext>
            </a:extLst>
          </p:cNvPr>
          <p:cNvPicPr>
            <a:picLocks noChangeAspect="1"/>
          </p:cNvPicPr>
          <p:nvPr/>
        </p:nvPicPr>
        <p:blipFill rotWithShape="1">
          <a:blip r:embed="rId3"/>
          <a:srcRect l="11495" t="26621" r="64864" b="59710"/>
          <a:stretch/>
        </p:blipFill>
        <p:spPr>
          <a:xfrm>
            <a:off x="452510" y="4827618"/>
            <a:ext cx="4836994" cy="1573182"/>
          </a:xfrm>
          <a:prstGeom prst="rect">
            <a:avLst/>
          </a:prstGeom>
        </p:spPr>
      </p:pic>
    </p:spTree>
    <p:extLst>
      <p:ext uri="{BB962C8B-B14F-4D97-AF65-F5344CB8AC3E}">
        <p14:creationId xmlns:p14="http://schemas.microsoft.com/office/powerpoint/2010/main" val="42755045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51CC58-BFA0-D32A-58F7-03064C405085}"/>
              </a:ext>
            </a:extLst>
          </p:cNvPr>
          <p:cNvSpPr>
            <a:spLocks noGrp="1"/>
          </p:cNvSpPr>
          <p:nvPr>
            <p:ph type="title"/>
          </p:nvPr>
        </p:nvSpPr>
        <p:spPr/>
        <p:txBody>
          <a:bodyPr>
            <a:normAutofit/>
          </a:bodyPr>
          <a:lstStyle/>
          <a:p>
            <a:r>
              <a:rPr lang="en-US" b="1" i="0" dirty="0">
                <a:effectLst/>
                <a:latin typeface="-apple-system"/>
              </a:rPr>
              <a:t>Introduction</a:t>
            </a:r>
            <a:endParaRPr lang="en-US" dirty="0"/>
          </a:p>
        </p:txBody>
      </p:sp>
      <p:sp>
        <p:nvSpPr>
          <p:cNvPr id="3" name="Content Placeholder 2">
            <a:extLst>
              <a:ext uri="{FF2B5EF4-FFF2-40B4-BE49-F238E27FC236}">
                <a16:creationId xmlns:a16="http://schemas.microsoft.com/office/drawing/2014/main" id="{C9C0E4B4-E383-60BB-836A-386A40A9B4BE}"/>
              </a:ext>
            </a:extLst>
          </p:cNvPr>
          <p:cNvSpPr>
            <a:spLocks noGrp="1"/>
          </p:cNvSpPr>
          <p:nvPr>
            <p:ph idx="1"/>
          </p:nvPr>
        </p:nvSpPr>
        <p:spPr>
          <a:xfrm>
            <a:off x="838200" y="1825625"/>
            <a:ext cx="10515600" cy="4756330"/>
          </a:xfrm>
        </p:spPr>
        <p:txBody>
          <a:bodyPr>
            <a:normAutofit fontScale="70000" lnSpcReduction="20000"/>
          </a:bodyPr>
          <a:lstStyle/>
          <a:p>
            <a:pPr algn="l"/>
            <a:r>
              <a:rPr lang="en-US" b="1" i="0" dirty="0">
                <a:solidFill>
                  <a:srgbClr val="000000"/>
                </a:solidFill>
                <a:effectLst/>
                <a:latin typeface="var(--jp-content-font-family)"/>
              </a:rPr>
              <a:t>What is Exploratory Data Analysis ?</a:t>
            </a:r>
            <a:endParaRPr lang="en-US" b="0" i="0" dirty="0">
              <a:solidFill>
                <a:srgbClr val="000000"/>
              </a:solidFill>
              <a:effectLst/>
              <a:latin typeface="var(--jp-content-font-family)"/>
            </a:endParaRPr>
          </a:p>
          <a:p>
            <a:pPr lvl="1"/>
            <a:r>
              <a:rPr lang="en-US" b="0" i="0" dirty="0">
                <a:solidFill>
                  <a:srgbClr val="000000"/>
                </a:solidFill>
                <a:effectLst/>
                <a:latin typeface="var(--jp-content-font-family)"/>
              </a:rPr>
              <a:t>Understanding the data sets by summarizing their main characteristics often plotting them visually. </a:t>
            </a:r>
          </a:p>
          <a:p>
            <a:pPr lvl="1"/>
            <a:r>
              <a:rPr lang="en-US" b="0" i="0" dirty="0">
                <a:solidFill>
                  <a:srgbClr val="000000"/>
                </a:solidFill>
                <a:effectLst/>
                <a:latin typeface="var(--jp-content-font-family)"/>
              </a:rPr>
              <a:t>This step is very important especially when we arrive at modeling the data in order to apply Machine learning. </a:t>
            </a:r>
          </a:p>
          <a:p>
            <a:pPr lvl="1"/>
            <a:r>
              <a:rPr lang="en-US" b="0" i="0" dirty="0">
                <a:solidFill>
                  <a:srgbClr val="000000"/>
                </a:solidFill>
                <a:effectLst/>
                <a:latin typeface="var(--jp-content-font-family)"/>
              </a:rPr>
              <a:t>Possible examples could be Histograms, Box plot, Scatter plot and many more. </a:t>
            </a:r>
          </a:p>
          <a:p>
            <a:pPr lvl="1"/>
            <a:r>
              <a:rPr lang="en-US" b="0" i="0" dirty="0">
                <a:solidFill>
                  <a:srgbClr val="000000"/>
                </a:solidFill>
                <a:effectLst/>
                <a:latin typeface="var(--jp-content-font-family)"/>
              </a:rPr>
              <a:t>It often takes much time to explore the data. </a:t>
            </a:r>
          </a:p>
          <a:p>
            <a:pPr lvl="1"/>
            <a:r>
              <a:rPr lang="en-US" b="0" i="0" dirty="0">
                <a:solidFill>
                  <a:srgbClr val="000000"/>
                </a:solidFill>
                <a:effectLst/>
                <a:latin typeface="var(--jp-content-font-family)"/>
              </a:rPr>
              <a:t>Through the process of EDA, we can ask to (re)define the problem statement or business question on our data set</a:t>
            </a:r>
          </a:p>
          <a:p>
            <a:pPr algn="l"/>
            <a:r>
              <a:rPr lang="en-US" b="1" i="0" dirty="0">
                <a:solidFill>
                  <a:srgbClr val="000000"/>
                </a:solidFill>
                <a:effectLst/>
                <a:latin typeface="var(--jp-content-font-family)"/>
              </a:rPr>
              <a:t>How to perform Exploratory Data Analysis ?</a:t>
            </a:r>
            <a:endParaRPr lang="en-US" b="0" i="0" dirty="0">
              <a:solidFill>
                <a:srgbClr val="000000"/>
              </a:solidFill>
              <a:effectLst/>
              <a:latin typeface="var(--jp-content-font-family)"/>
            </a:endParaRPr>
          </a:p>
          <a:p>
            <a:pPr lvl="1"/>
            <a:r>
              <a:rPr lang="en-US" b="0" i="0" dirty="0">
                <a:solidFill>
                  <a:srgbClr val="000000"/>
                </a:solidFill>
                <a:effectLst/>
                <a:latin typeface="var(--jp-content-font-family)"/>
              </a:rPr>
              <a:t>Depends on the data set that you are working. </a:t>
            </a:r>
          </a:p>
          <a:p>
            <a:pPr lvl="1"/>
            <a:r>
              <a:rPr lang="en-US" b="0" i="0" dirty="0">
                <a:solidFill>
                  <a:srgbClr val="000000"/>
                </a:solidFill>
                <a:effectLst/>
                <a:latin typeface="var(--jp-content-font-family)"/>
              </a:rPr>
              <a:t>There is no one method or common methods </a:t>
            </a:r>
          </a:p>
          <a:p>
            <a:pPr lvl="1"/>
            <a:r>
              <a:rPr lang="en-US" b="0" i="0" dirty="0">
                <a:solidFill>
                  <a:srgbClr val="000000"/>
                </a:solidFill>
                <a:effectLst/>
                <a:latin typeface="var(--jp-content-font-family)"/>
              </a:rPr>
              <a:t>Understand some common methods and plots that would be used in the EDA process.</a:t>
            </a:r>
          </a:p>
          <a:p>
            <a:pPr algn="l"/>
            <a:r>
              <a:rPr lang="en-US" b="1" i="0" dirty="0">
                <a:solidFill>
                  <a:srgbClr val="000000"/>
                </a:solidFill>
                <a:effectLst/>
                <a:latin typeface="var(--jp-content-font-family)"/>
              </a:rPr>
              <a:t>Example</a:t>
            </a:r>
            <a:endParaRPr lang="en-US" b="0" i="0" dirty="0">
              <a:solidFill>
                <a:srgbClr val="000000"/>
              </a:solidFill>
              <a:effectLst/>
              <a:latin typeface="var(--jp-content-font-family)"/>
            </a:endParaRPr>
          </a:p>
          <a:p>
            <a:pPr lvl="1"/>
            <a:r>
              <a:rPr lang="en-US" b="0" i="0" dirty="0">
                <a:solidFill>
                  <a:srgbClr val="000000"/>
                </a:solidFill>
                <a:effectLst/>
                <a:latin typeface="var(--jp-content-font-family)"/>
              </a:rPr>
              <a:t>Data-set of cars from Kaggle. </a:t>
            </a:r>
          </a:p>
          <a:p>
            <a:pPr lvl="1"/>
            <a:r>
              <a:rPr lang="en-US" b="0" i="0" dirty="0">
                <a:solidFill>
                  <a:srgbClr val="000000"/>
                </a:solidFill>
                <a:effectLst/>
                <a:latin typeface="var(--jp-content-font-family)"/>
              </a:rPr>
              <a:t>Downloaded from </a:t>
            </a:r>
            <a:r>
              <a:rPr lang="en-US" b="0" i="0" u="none" strike="noStrike" dirty="0">
                <a:solidFill>
                  <a:srgbClr val="000000"/>
                </a:solidFill>
                <a:effectLst/>
                <a:latin typeface="var(--jp-content-font-family)"/>
                <a:hlinkClick r:id="rId2"/>
              </a:rPr>
              <a:t>here</a:t>
            </a:r>
            <a:r>
              <a:rPr lang="en-US" b="0" i="0" dirty="0">
                <a:solidFill>
                  <a:srgbClr val="000000"/>
                </a:solidFill>
                <a:effectLst/>
                <a:latin typeface="var(--jp-content-font-family)"/>
              </a:rPr>
              <a:t>. (</a:t>
            </a:r>
            <a:r>
              <a:rPr lang="en-US" dirty="0">
                <a:hlinkClick r:id="rId2"/>
              </a:rPr>
              <a:t>https://www.kaggle.com/CooperUnion/cardataset</a:t>
            </a:r>
            <a:r>
              <a:rPr lang="en-US" dirty="0"/>
              <a:t>)</a:t>
            </a:r>
            <a:endParaRPr lang="en-US" b="0" i="0" dirty="0">
              <a:solidFill>
                <a:srgbClr val="000000"/>
              </a:solidFill>
              <a:effectLst/>
              <a:latin typeface="var(--jp-content-font-family)"/>
            </a:endParaRPr>
          </a:p>
          <a:p>
            <a:pPr lvl="1"/>
            <a:r>
              <a:rPr lang="en-US" b="0" i="0" dirty="0">
                <a:solidFill>
                  <a:srgbClr val="000000"/>
                </a:solidFill>
                <a:effectLst/>
                <a:latin typeface="var(--jp-content-font-family)"/>
              </a:rPr>
              <a:t>Contains 10, 000 rows and more than 10 columns which contains features of the car such as Engine Fuel Type, Engine HP, Transmission Type, highway MPG, city MPG and many more. </a:t>
            </a:r>
          </a:p>
          <a:p>
            <a:pPr lvl="1"/>
            <a:r>
              <a:rPr lang="en-US" b="0" i="0" dirty="0">
                <a:solidFill>
                  <a:srgbClr val="000000"/>
                </a:solidFill>
                <a:effectLst/>
                <a:latin typeface="var(--jp-content-font-family)"/>
              </a:rPr>
              <a:t>We will explore the data and make it ready for modeling.</a:t>
            </a:r>
          </a:p>
          <a:p>
            <a:endParaRPr lang="en-US" dirty="0"/>
          </a:p>
        </p:txBody>
      </p:sp>
    </p:spTree>
    <p:extLst>
      <p:ext uri="{BB962C8B-B14F-4D97-AF65-F5344CB8AC3E}">
        <p14:creationId xmlns:p14="http://schemas.microsoft.com/office/powerpoint/2010/main" val="23629730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48B7DF-9BE6-850F-CE9B-68EB41F6E217}"/>
              </a:ext>
            </a:extLst>
          </p:cNvPr>
          <p:cNvSpPr>
            <a:spLocks noGrp="1"/>
          </p:cNvSpPr>
          <p:nvPr>
            <p:ph type="title"/>
          </p:nvPr>
        </p:nvSpPr>
        <p:spPr>
          <a:xfrm>
            <a:off x="439947" y="69011"/>
            <a:ext cx="11611155" cy="2406770"/>
          </a:xfrm>
        </p:spPr>
        <p:txBody>
          <a:bodyPr>
            <a:normAutofit fontScale="90000"/>
          </a:bodyPr>
          <a:lstStyle/>
          <a:p>
            <a:r>
              <a:rPr lang="en-US" b="1" i="0" dirty="0">
                <a:solidFill>
                  <a:srgbClr val="000000"/>
                </a:solidFill>
                <a:effectLst/>
                <a:latin typeface="inherit"/>
              </a:rPr>
              <a:t> </a:t>
            </a:r>
            <a:br>
              <a:rPr lang="en-US" b="1" i="0" dirty="0">
                <a:solidFill>
                  <a:srgbClr val="000000"/>
                </a:solidFill>
                <a:effectLst/>
                <a:latin typeface="inherit"/>
              </a:rPr>
            </a:br>
            <a:r>
              <a:rPr lang="en-US" b="1" i="0" dirty="0">
                <a:solidFill>
                  <a:srgbClr val="000000"/>
                </a:solidFill>
                <a:effectLst/>
                <a:latin typeface="inherit"/>
              </a:rPr>
              <a:t>1. Importing the required libraries for EDA</a:t>
            </a:r>
            <a:br>
              <a:rPr lang="en-US" b="1" i="0" dirty="0">
                <a:solidFill>
                  <a:srgbClr val="000000"/>
                </a:solidFill>
                <a:effectLst/>
                <a:latin typeface="inherit"/>
              </a:rPr>
            </a:br>
            <a:r>
              <a:rPr lang="en-US" sz="3100" b="0" i="0" dirty="0">
                <a:solidFill>
                  <a:srgbClr val="000000"/>
                </a:solidFill>
                <a:effectLst/>
                <a:latin typeface="var(--jp-content-font-family)"/>
              </a:rPr>
              <a:t>Following libraries will be used to perform EDA (Exploratory data analysis)</a:t>
            </a:r>
            <a:r>
              <a:rPr lang="en-US" b="0" i="0" dirty="0">
                <a:solidFill>
                  <a:srgbClr val="000000"/>
                </a:solidFill>
                <a:effectLst/>
                <a:latin typeface="var(--jp-content-font-family)"/>
              </a:rPr>
              <a:t>.</a:t>
            </a:r>
            <a:br>
              <a:rPr lang="en-US" b="0" i="0" dirty="0">
                <a:solidFill>
                  <a:srgbClr val="000000"/>
                </a:solidFill>
                <a:effectLst/>
                <a:latin typeface="var(--jp-content-font-family)"/>
              </a:rPr>
            </a:br>
            <a:endParaRPr lang="en-US" dirty="0"/>
          </a:p>
        </p:txBody>
      </p:sp>
      <p:pic>
        <p:nvPicPr>
          <p:cNvPr id="14" name="Content Placeholder 4">
            <a:extLst>
              <a:ext uri="{FF2B5EF4-FFF2-40B4-BE49-F238E27FC236}">
                <a16:creationId xmlns:a16="http://schemas.microsoft.com/office/drawing/2014/main" id="{4B2294E5-5AE9-D26C-04C7-69B6C1FA44FB}"/>
              </a:ext>
            </a:extLst>
          </p:cNvPr>
          <p:cNvPicPr>
            <a:picLocks noGrp="1" noChangeAspect="1"/>
          </p:cNvPicPr>
          <p:nvPr>
            <p:ph idx="1"/>
          </p:nvPr>
        </p:nvPicPr>
        <p:blipFill rotWithShape="1">
          <a:blip r:embed="rId2"/>
          <a:srcRect l="14881" t="42352" r="29358" b="38399"/>
          <a:stretch/>
        </p:blipFill>
        <p:spPr>
          <a:xfrm>
            <a:off x="679163" y="2126638"/>
            <a:ext cx="10881767" cy="2255582"/>
          </a:xfrm>
        </p:spPr>
      </p:pic>
    </p:spTree>
    <p:extLst>
      <p:ext uri="{BB962C8B-B14F-4D97-AF65-F5344CB8AC3E}">
        <p14:creationId xmlns:p14="http://schemas.microsoft.com/office/powerpoint/2010/main" val="2186018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AE7D12-42AA-F29F-C7DF-E4F144496A71}"/>
              </a:ext>
            </a:extLst>
          </p:cNvPr>
          <p:cNvSpPr>
            <a:spLocks noGrp="1"/>
          </p:cNvSpPr>
          <p:nvPr>
            <p:ph type="title"/>
          </p:nvPr>
        </p:nvSpPr>
        <p:spPr>
          <a:xfrm>
            <a:off x="838200" y="365126"/>
            <a:ext cx="10515600" cy="730430"/>
          </a:xfrm>
        </p:spPr>
        <p:txBody>
          <a:bodyPr>
            <a:normAutofit fontScale="90000"/>
          </a:bodyPr>
          <a:lstStyle/>
          <a:p>
            <a:br>
              <a:rPr lang="en-US" b="1" i="0" dirty="0">
                <a:solidFill>
                  <a:srgbClr val="000000"/>
                </a:solidFill>
                <a:effectLst/>
                <a:latin typeface="inherit"/>
              </a:rPr>
            </a:br>
            <a:r>
              <a:rPr lang="en-US" b="1" i="0" dirty="0">
                <a:solidFill>
                  <a:srgbClr val="000000"/>
                </a:solidFill>
                <a:effectLst/>
                <a:latin typeface="inherit"/>
              </a:rPr>
              <a:t>2. Loading the data into the data frame.</a:t>
            </a:r>
            <a:br>
              <a:rPr lang="en-US" b="1" i="0" dirty="0">
                <a:solidFill>
                  <a:srgbClr val="000000"/>
                </a:solidFill>
                <a:effectLst/>
                <a:latin typeface="inherit"/>
              </a:rPr>
            </a:br>
            <a:endParaRPr lang="en-US" dirty="0"/>
          </a:p>
        </p:txBody>
      </p:sp>
      <p:sp>
        <p:nvSpPr>
          <p:cNvPr id="3" name="Content Placeholder 2">
            <a:extLst>
              <a:ext uri="{FF2B5EF4-FFF2-40B4-BE49-F238E27FC236}">
                <a16:creationId xmlns:a16="http://schemas.microsoft.com/office/drawing/2014/main" id="{A54D359A-F51E-BEAF-5971-AFDC80D03047}"/>
              </a:ext>
            </a:extLst>
          </p:cNvPr>
          <p:cNvSpPr>
            <a:spLocks noGrp="1"/>
          </p:cNvSpPr>
          <p:nvPr>
            <p:ph idx="1"/>
          </p:nvPr>
        </p:nvSpPr>
        <p:spPr>
          <a:xfrm>
            <a:off x="838200" y="1095556"/>
            <a:ext cx="10515600" cy="5081407"/>
          </a:xfrm>
        </p:spPr>
        <p:txBody>
          <a:bodyPr>
            <a:normAutofit fontScale="92500" lnSpcReduction="10000"/>
          </a:bodyPr>
          <a:lstStyle/>
          <a:p>
            <a:pPr algn="l"/>
            <a:r>
              <a:rPr lang="en-US" b="0" i="0" dirty="0">
                <a:solidFill>
                  <a:srgbClr val="000000"/>
                </a:solidFill>
                <a:effectLst/>
                <a:latin typeface="var(--jp-content-font-family)"/>
              </a:rPr>
              <a:t>Loading the data into the pandas data frame is one of the most important steps in EDA, </a:t>
            </a:r>
          </a:p>
          <a:p>
            <a:pPr lvl="1"/>
            <a:r>
              <a:rPr lang="en-US" b="0" i="0" dirty="0">
                <a:solidFill>
                  <a:srgbClr val="000000"/>
                </a:solidFill>
                <a:effectLst/>
                <a:latin typeface="var(--jp-content-font-family)"/>
              </a:rPr>
              <a:t>read the CSV into a data frame and pandas data frame does the job for us.</a:t>
            </a:r>
          </a:p>
          <a:p>
            <a:pPr algn="l"/>
            <a:r>
              <a:rPr lang="en-US" b="0" i="0" dirty="0">
                <a:solidFill>
                  <a:srgbClr val="000000"/>
                </a:solidFill>
                <a:effectLst/>
                <a:latin typeface="var(--jp-content-font-family)"/>
              </a:rPr>
              <a:t>To get or load the dataset into the notebook, </a:t>
            </a:r>
          </a:p>
          <a:p>
            <a:pPr lvl="1"/>
            <a:r>
              <a:rPr lang="en-US" b="0" i="0" dirty="0">
                <a:solidFill>
                  <a:srgbClr val="000000"/>
                </a:solidFill>
                <a:effectLst/>
                <a:latin typeface="var(--jp-content-font-family)"/>
              </a:rPr>
              <a:t>In Google </a:t>
            </a:r>
            <a:r>
              <a:rPr lang="en-US" b="0" i="0" dirty="0" err="1">
                <a:solidFill>
                  <a:srgbClr val="000000"/>
                </a:solidFill>
                <a:effectLst/>
                <a:latin typeface="var(--jp-content-font-family)"/>
              </a:rPr>
              <a:t>Colab</a:t>
            </a:r>
            <a:r>
              <a:rPr lang="en-US" b="0" i="0" dirty="0">
                <a:solidFill>
                  <a:srgbClr val="000000"/>
                </a:solidFill>
                <a:effectLst/>
                <a:latin typeface="var(--jp-content-font-family)"/>
              </a:rPr>
              <a:t> at the left-hand side of the notebook, you will find File Folder option. </a:t>
            </a:r>
          </a:p>
          <a:p>
            <a:pPr lvl="1"/>
            <a:r>
              <a:rPr lang="en-US" b="0" i="0" dirty="0">
                <a:solidFill>
                  <a:srgbClr val="000000"/>
                </a:solidFill>
                <a:effectLst/>
                <a:latin typeface="var(--jp-content-font-family)"/>
              </a:rPr>
              <a:t>When you click that you will find a tab with few other options</a:t>
            </a:r>
          </a:p>
          <a:p>
            <a:pPr lvl="2"/>
            <a:r>
              <a:rPr lang="en-US" b="0" i="0" dirty="0">
                <a:solidFill>
                  <a:srgbClr val="000000"/>
                </a:solidFill>
                <a:effectLst/>
                <a:latin typeface="var(--jp-content-font-family)"/>
              </a:rPr>
              <a:t>You just have to select Upload Files. </a:t>
            </a:r>
          </a:p>
          <a:p>
            <a:pPr lvl="1"/>
            <a:r>
              <a:rPr lang="en-US" b="0" i="0" dirty="0">
                <a:solidFill>
                  <a:srgbClr val="000000"/>
                </a:solidFill>
                <a:effectLst/>
                <a:latin typeface="var(--jp-content-font-family)"/>
              </a:rPr>
              <a:t>Then you can easily upload your file with the help of the Upload option. </a:t>
            </a:r>
          </a:p>
          <a:p>
            <a:pPr algn="l"/>
            <a:r>
              <a:rPr lang="en-US" b="0" i="0" dirty="0">
                <a:solidFill>
                  <a:srgbClr val="000000"/>
                </a:solidFill>
                <a:effectLst/>
                <a:latin typeface="var(--jp-content-font-family)"/>
              </a:rPr>
              <a:t>No need to mount to the google drive or use any specific libraries just upload the data set and your job is done. </a:t>
            </a:r>
          </a:p>
          <a:p>
            <a:pPr algn="l"/>
            <a:r>
              <a:rPr lang="en-US" b="0" i="0" dirty="0">
                <a:solidFill>
                  <a:srgbClr val="000000"/>
                </a:solidFill>
                <a:effectLst/>
                <a:latin typeface="var(--jp-content-font-family)"/>
              </a:rPr>
              <a:t>One thing to remember in this step is that uploaded files will get deleted when this runtime is recycled. </a:t>
            </a:r>
          </a:p>
          <a:p>
            <a:pPr algn="l"/>
            <a:r>
              <a:rPr lang="en-US" b="0" i="0" dirty="0">
                <a:solidFill>
                  <a:srgbClr val="000000"/>
                </a:solidFill>
                <a:effectLst/>
                <a:latin typeface="var(--jp-content-font-family)"/>
              </a:rPr>
              <a:t>See example</a:t>
            </a:r>
          </a:p>
          <a:p>
            <a:endParaRPr lang="en-US" dirty="0"/>
          </a:p>
        </p:txBody>
      </p:sp>
    </p:spTree>
    <p:extLst>
      <p:ext uri="{BB962C8B-B14F-4D97-AF65-F5344CB8AC3E}">
        <p14:creationId xmlns:p14="http://schemas.microsoft.com/office/powerpoint/2010/main" val="9977892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4C1150-5AA4-2E2E-7F15-C81F91AD26EC}"/>
              </a:ext>
            </a:extLst>
          </p:cNvPr>
          <p:cNvSpPr>
            <a:spLocks noGrp="1"/>
          </p:cNvSpPr>
          <p:nvPr>
            <p:ph type="title"/>
          </p:nvPr>
        </p:nvSpPr>
        <p:spPr/>
        <p:txBody>
          <a:bodyPr/>
          <a:lstStyle/>
          <a:p>
            <a:endParaRPr lang="en-US"/>
          </a:p>
        </p:txBody>
      </p:sp>
      <p:pic>
        <p:nvPicPr>
          <p:cNvPr id="8" name="Content Placeholder 4">
            <a:extLst>
              <a:ext uri="{FF2B5EF4-FFF2-40B4-BE49-F238E27FC236}">
                <a16:creationId xmlns:a16="http://schemas.microsoft.com/office/drawing/2014/main" id="{6E389F45-68EA-5259-052D-B64BE58673EF}"/>
              </a:ext>
            </a:extLst>
          </p:cNvPr>
          <p:cNvPicPr>
            <a:picLocks noGrp="1" noChangeAspect="1"/>
          </p:cNvPicPr>
          <p:nvPr>
            <p:ph idx="1"/>
          </p:nvPr>
        </p:nvPicPr>
        <p:blipFill rotWithShape="1">
          <a:blip r:embed="rId2"/>
          <a:srcRect l="11435" t="28780" r="12654" b="20667"/>
          <a:stretch/>
        </p:blipFill>
        <p:spPr>
          <a:xfrm>
            <a:off x="376330" y="112061"/>
            <a:ext cx="11426039" cy="6380813"/>
          </a:xfrm>
        </p:spPr>
      </p:pic>
    </p:spTree>
    <p:extLst>
      <p:ext uri="{BB962C8B-B14F-4D97-AF65-F5344CB8AC3E}">
        <p14:creationId xmlns:p14="http://schemas.microsoft.com/office/powerpoint/2010/main" val="37315064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AC3D44-FFB6-9E51-8786-60E129E90B38}"/>
              </a:ext>
            </a:extLst>
          </p:cNvPr>
          <p:cNvSpPr>
            <a:spLocks noGrp="1"/>
          </p:cNvSpPr>
          <p:nvPr>
            <p:ph type="title"/>
          </p:nvPr>
        </p:nvSpPr>
        <p:spPr/>
        <p:txBody>
          <a:bodyPr/>
          <a:lstStyle/>
          <a:p>
            <a:endParaRPr lang="en-US"/>
          </a:p>
        </p:txBody>
      </p:sp>
      <p:pic>
        <p:nvPicPr>
          <p:cNvPr id="8" name="Content Placeholder 4">
            <a:extLst>
              <a:ext uri="{FF2B5EF4-FFF2-40B4-BE49-F238E27FC236}">
                <a16:creationId xmlns:a16="http://schemas.microsoft.com/office/drawing/2014/main" id="{E573425A-565B-2FDC-E771-0ECFA0B43AA0}"/>
              </a:ext>
            </a:extLst>
          </p:cNvPr>
          <p:cNvPicPr>
            <a:picLocks noGrp="1" noChangeAspect="1"/>
          </p:cNvPicPr>
          <p:nvPr>
            <p:ph idx="1"/>
          </p:nvPr>
        </p:nvPicPr>
        <p:blipFill rotWithShape="1">
          <a:blip r:embed="rId2"/>
          <a:srcRect l="11155" t="21772" r="10856" b="30946"/>
          <a:stretch/>
        </p:blipFill>
        <p:spPr>
          <a:xfrm>
            <a:off x="104931" y="1958195"/>
            <a:ext cx="11863649" cy="4045789"/>
          </a:xfrm>
        </p:spPr>
      </p:pic>
    </p:spTree>
    <p:extLst>
      <p:ext uri="{BB962C8B-B14F-4D97-AF65-F5344CB8AC3E}">
        <p14:creationId xmlns:p14="http://schemas.microsoft.com/office/powerpoint/2010/main" val="642694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2250A-9625-D0DE-E4ED-AD17EE5E4FAD}"/>
              </a:ext>
            </a:extLst>
          </p:cNvPr>
          <p:cNvSpPr>
            <a:spLocks noGrp="1"/>
          </p:cNvSpPr>
          <p:nvPr>
            <p:ph type="title"/>
          </p:nvPr>
        </p:nvSpPr>
        <p:spPr>
          <a:xfrm>
            <a:off x="838200" y="365125"/>
            <a:ext cx="10515600" cy="540649"/>
          </a:xfrm>
        </p:spPr>
        <p:txBody>
          <a:bodyPr>
            <a:normAutofit fontScale="90000"/>
          </a:bodyPr>
          <a:lstStyle/>
          <a:p>
            <a:br>
              <a:rPr lang="en-US" b="1" i="0" dirty="0">
                <a:solidFill>
                  <a:srgbClr val="000000"/>
                </a:solidFill>
                <a:effectLst/>
                <a:latin typeface="inherit"/>
              </a:rPr>
            </a:br>
            <a:r>
              <a:rPr lang="en-US" b="1" i="0" dirty="0">
                <a:solidFill>
                  <a:srgbClr val="000000"/>
                </a:solidFill>
                <a:effectLst/>
                <a:latin typeface="inherit"/>
              </a:rPr>
              <a:t>3. Checking the types of data</a:t>
            </a:r>
            <a:br>
              <a:rPr lang="en-US" b="1" i="0" dirty="0">
                <a:solidFill>
                  <a:srgbClr val="000000"/>
                </a:solidFill>
                <a:effectLst/>
                <a:latin typeface="inherit"/>
              </a:rPr>
            </a:br>
            <a:endParaRPr lang="en-US" dirty="0"/>
          </a:p>
        </p:txBody>
      </p:sp>
      <p:sp>
        <p:nvSpPr>
          <p:cNvPr id="3" name="Content Placeholder 2">
            <a:extLst>
              <a:ext uri="{FF2B5EF4-FFF2-40B4-BE49-F238E27FC236}">
                <a16:creationId xmlns:a16="http://schemas.microsoft.com/office/drawing/2014/main" id="{AD9C2804-957E-E213-2380-10DE2BDE0122}"/>
              </a:ext>
            </a:extLst>
          </p:cNvPr>
          <p:cNvSpPr>
            <a:spLocks noGrp="1"/>
          </p:cNvSpPr>
          <p:nvPr>
            <p:ph idx="1"/>
          </p:nvPr>
        </p:nvSpPr>
        <p:spPr>
          <a:xfrm>
            <a:off x="838200" y="1130060"/>
            <a:ext cx="10515600" cy="1751163"/>
          </a:xfrm>
        </p:spPr>
        <p:txBody>
          <a:bodyPr>
            <a:normAutofit lnSpcReduction="10000"/>
          </a:bodyPr>
          <a:lstStyle/>
          <a:p>
            <a:pPr algn="l"/>
            <a:r>
              <a:rPr lang="en-US" b="0" i="0" dirty="0">
                <a:solidFill>
                  <a:srgbClr val="000000"/>
                </a:solidFill>
                <a:effectLst/>
                <a:latin typeface="var(--jp-content-font-family)"/>
              </a:rPr>
              <a:t>In this step we check for the datatypes </a:t>
            </a:r>
          </a:p>
          <a:p>
            <a:pPr algn="l"/>
            <a:r>
              <a:rPr lang="en-US" b="0" i="0" dirty="0">
                <a:solidFill>
                  <a:srgbClr val="000000"/>
                </a:solidFill>
                <a:effectLst/>
                <a:latin typeface="var(--jp-content-font-family)"/>
              </a:rPr>
              <a:t>Price of the car may be stored as a string, </a:t>
            </a:r>
          </a:p>
          <a:p>
            <a:pPr lvl="1"/>
            <a:r>
              <a:rPr lang="en-US" b="0" i="0" dirty="0">
                <a:solidFill>
                  <a:srgbClr val="000000"/>
                </a:solidFill>
                <a:effectLst/>
                <a:latin typeface="var(--jp-content-font-family)"/>
              </a:rPr>
              <a:t>need to convert to the integer data to plot graph. </a:t>
            </a:r>
          </a:p>
          <a:p>
            <a:pPr lvl="1"/>
            <a:r>
              <a:rPr lang="en-US" b="0" i="0" dirty="0">
                <a:solidFill>
                  <a:srgbClr val="000000"/>
                </a:solidFill>
                <a:effectLst/>
                <a:latin typeface="var(--jp-content-font-family)"/>
              </a:rPr>
              <a:t>Not in this example</a:t>
            </a:r>
          </a:p>
          <a:p>
            <a:endParaRPr lang="en-US" dirty="0"/>
          </a:p>
        </p:txBody>
      </p:sp>
      <p:pic>
        <p:nvPicPr>
          <p:cNvPr id="6" name="Picture 5">
            <a:extLst>
              <a:ext uri="{FF2B5EF4-FFF2-40B4-BE49-F238E27FC236}">
                <a16:creationId xmlns:a16="http://schemas.microsoft.com/office/drawing/2014/main" id="{11037E89-36ED-AFAE-D1BE-25AC002BCC7D}"/>
              </a:ext>
            </a:extLst>
          </p:cNvPr>
          <p:cNvPicPr>
            <a:picLocks noChangeAspect="1"/>
          </p:cNvPicPr>
          <p:nvPr/>
        </p:nvPicPr>
        <p:blipFill rotWithShape="1">
          <a:blip r:embed="rId2"/>
          <a:srcRect l="11816" t="29308" r="64976" b="27044"/>
          <a:stretch/>
        </p:blipFill>
        <p:spPr>
          <a:xfrm>
            <a:off x="4571998" y="2406770"/>
            <a:ext cx="4192439" cy="4435294"/>
          </a:xfrm>
          <a:prstGeom prst="rect">
            <a:avLst/>
          </a:prstGeom>
        </p:spPr>
      </p:pic>
    </p:spTree>
    <p:extLst>
      <p:ext uri="{BB962C8B-B14F-4D97-AF65-F5344CB8AC3E}">
        <p14:creationId xmlns:p14="http://schemas.microsoft.com/office/powerpoint/2010/main" val="4348948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93AE07-B9D8-E024-9772-F7C9C768A0FF}"/>
              </a:ext>
            </a:extLst>
          </p:cNvPr>
          <p:cNvSpPr>
            <a:spLocks noGrp="1"/>
          </p:cNvSpPr>
          <p:nvPr>
            <p:ph type="title"/>
          </p:nvPr>
        </p:nvSpPr>
        <p:spPr>
          <a:xfrm>
            <a:off x="838200" y="365126"/>
            <a:ext cx="10515600" cy="644166"/>
          </a:xfrm>
        </p:spPr>
        <p:txBody>
          <a:bodyPr>
            <a:normAutofit fontScale="90000"/>
          </a:bodyPr>
          <a:lstStyle/>
          <a:p>
            <a:br>
              <a:rPr lang="en-US" b="1" i="0" dirty="0">
                <a:solidFill>
                  <a:srgbClr val="000000"/>
                </a:solidFill>
                <a:effectLst/>
                <a:latin typeface="inherit"/>
              </a:rPr>
            </a:br>
            <a:r>
              <a:rPr lang="en-US" b="1" i="0" dirty="0">
                <a:solidFill>
                  <a:srgbClr val="000000"/>
                </a:solidFill>
                <a:effectLst/>
                <a:latin typeface="inherit"/>
              </a:rPr>
              <a:t>4. Dropping irrelevant columns</a:t>
            </a:r>
            <a:br>
              <a:rPr lang="en-US" b="1" i="0" dirty="0">
                <a:solidFill>
                  <a:srgbClr val="000000"/>
                </a:solidFill>
                <a:effectLst/>
                <a:latin typeface="inherit"/>
              </a:rPr>
            </a:br>
            <a:endParaRPr lang="en-US" dirty="0"/>
          </a:p>
        </p:txBody>
      </p:sp>
      <p:sp>
        <p:nvSpPr>
          <p:cNvPr id="3" name="Content Placeholder 2">
            <a:extLst>
              <a:ext uri="{FF2B5EF4-FFF2-40B4-BE49-F238E27FC236}">
                <a16:creationId xmlns:a16="http://schemas.microsoft.com/office/drawing/2014/main" id="{5C404C96-9819-8959-3219-93E001B3DC3A}"/>
              </a:ext>
            </a:extLst>
          </p:cNvPr>
          <p:cNvSpPr>
            <a:spLocks noGrp="1"/>
          </p:cNvSpPr>
          <p:nvPr>
            <p:ph idx="1"/>
          </p:nvPr>
        </p:nvSpPr>
        <p:spPr>
          <a:xfrm>
            <a:off x="838200" y="1009293"/>
            <a:ext cx="10515600" cy="1984074"/>
          </a:xfrm>
        </p:spPr>
        <p:txBody>
          <a:bodyPr/>
          <a:lstStyle/>
          <a:p>
            <a:pPr algn="l"/>
            <a:r>
              <a:rPr lang="en-US" b="0" i="0" dirty="0">
                <a:solidFill>
                  <a:srgbClr val="000000"/>
                </a:solidFill>
                <a:effectLst/>
                <a:latin typeface="var(--jp-content-font-family)"/>
              </a:rPr>
              <a:t>This step is needed in every EDA to avoid many columns that we never use </a:t>
            </a:r>
          </a:p>
          <a:p>
            <a:pPr lvl="1"/>
            <a:r>
              <a:rPr lang="en-US" b="0" i="0" dirty="0">
                <a:solidFill>
                  <a:srgbClr val="000000"/>
                </a:solidFill>
                <a:effectLst/>
                <a:latin typeface="var(--jp-content-font-family)"/>
              </a:rPr>
              <a:t>The columns such as Engine Fuel Type, Market Category, Vehicle style, Popularity, Number of doors, Vehicle Size for exam</a:t>
            </a:r>
            <a:r>
              <a:rPr lang="en-US" dirty="0">
                <a:solidFill>
                  <a:srgbClr val="000000"/>
                </a:solidFill>
                <a:latin typeface="var(--jp-content-font-family)"/>
              </a:rPr>
              <a:t>ple </a:t>
            </a:r>
            <a:r>
              <a:rPr lang="en-US" b="0" i="0" dirty="0">
                <a:solidFill>
                  <a:srgbClr val="000000"/>
                </a:solidFill>
                <a:effectLst/>
                <a:latin typeface="var(--jp-content-font-family)"/>
              </a:rPr>
              <a:t>may not be needed</a:t>
            </a:r>
          </a:p>
          <a:p>
            <a:pPr lvl="1"/>
            <a:r>
              <a:rPr lang="en-US" dirty="0"/>
              <a:t>Depends on Business Objective</a:t>
            </a:r>
          </a:p>
        </p:txBody>
      </p:sp>
      <p:pic>
        <p:nvPicPr>
          <p:cNvPr id="6" name="Picture 5">
            <a:extLst>
              <a:ext uri="{FF2B5EF4-FFF2-40B4-BE49-F238E27FC236}">
                <a16:creationId xmlns:a16="http://schemas.microsoft.com/office/drawing/2014/main" id="{D3FD36E1-D87E-438A-4C26-2B19A19DD047}"/>
              </a:ext>
            </a:extLst>
          </p:cNvPr>
          <p:cNvPicPr>
            <a:picLocks noChangeAspect="1"/>
          </p:cNvPicPr>
          <p:nvPr/>
        </p:nvPicPr>
        <p:blipFill rotWithShape="1">
          <a:blip r:embed="rId2"/>
          <a:srcRect l="12170" t="43648" r="21250" b="27422"/>
          <a:stretch/>
        </p:blipFill>
        <p:spPr>
          <a:xfrm>
            <a:off x="838200" y="3260785"/>
            <a:ext cx="10940926" cy="2674189"/>
          </a:xfrm>
          <a:prstGeom prst="rect">
            <a:avLst/>
          </a:prstGeom>
        </p:spPr>
      </p:pic>
    </p:spTree>
    <p:extLst>
      <p:ext uri="{BB962C8B-B14F-4D97-AF65-F5344CB8AC3E}">
        <p14:creationId xmlns:p14="http://schemas.microsoft.com/office/powerpoint/2010/main" val="25209662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40D4B0-DACD-1A29-B663-B1799F75454F}"/>
              </a:ext>
            </a:extLst>
          </p:cNvPr>
          <p:cNvSpPr>
            <a:spLocks noGrp="1"/>
          </p:cNvSpPr>
          <p:nvPr>
            <p:ph type="title"/>
          </p:nvPr>
        </p:nvSpPr>
        <p:spPr>
          <a:xfrm>
            <a:off x="838200" y="365125"/>
            <a:ext cx="10515600" cy="713177"/>
          </a:xfrm>
        </p:spPr>
        <p:txBody>
          <a:bodyPr>
            <a:normAutofit fontScale="90000"/>
          </a:bodyPr>
          <a:lstStyle/>
          <a:p>
            <a:br>
              <a:rPr lang="en-US" b="1" i="0" dirty="0">
                <a:solidFill>
                  <a:srgbClr val="000000"/>
                </a:solidFill>
                <a:effectLst/>
                <a:latin typeface="inherit"/>
              </a:rPr>
            </a:br>
            <a:r>
              <a:rPr lang="en-US" b="1" i="0" dirty="0">
                <a:solidFill>
                  <a:srgbClr val="000000"/>
                </a:solidFill>
                <a:effectLst/>
                <a:latin typeface="inherit"/>
              </a:rPr>
              <a:t>5. Renaming the columns</a:t>
            </a:r>
            <a:br>
              <a:rPr lang="en-US" b="1" i="0" dirty="0">
                <a:solidFill>
                  <a:srgbClr val="000000"/>
                </a:solidFill>
                <a:effectLst/>
                <a:latin typeface="inherit"/>
              </a:rPr>
            </a:br>
            <a:endParaRPr lang="en-US" dirty="0"/>
          </a:p>
        </p:txBody>
      </p:sp>
      <p:sp>
        <p:nvSpPr>
          <p:cNvPr id="3" name="Content Placeholder 2">
            <a:extLst>
              <a:ext uri="{FF2B5EF4-FFF2-40B4-BE49-F238E27FC236}">
                <a16:creationId xmlns:a16="http://schemas.microsoft.com/office/drawing/2014/main" id="{CE396C98-A3B9-ADA1-F1AB-9F2143552B33}"/>
              </a:ext>
            </a:extLst>
          </p:cNvPr>
          <p:cNvSpPr>
            <a:spLocks noGrp="1"/>
          </p:cNvSpPr>
          <p:nvPr>
            <p:ph idx="1"/>
          </p:nvPr>
        </p:nvSpPr>
        <p:spPr>
          <a:xfrm>
            <a:off x="838200" y="1173193"/>
            <a:ext cx="10515600" cy="983412"/>
          </a:xfrm>
        </p:spPr>
        <p:txBody>
          <a:bodyPr/>
          <a:lstStyle/>
          <a:p>
            <a:pPr algn="l"/>
            <a:r>
              <a:rPr lang="en-US" b="0" i="0" dirty="0">
                <a:solidFill>
                  <a:srgbClr val="000000"/>
                </a:solidFill>
                <a:effectLst/>
                <a:latin typeface="var(--jp-content-font-family)"/>
              </a:rPr>
              <a:t>This step is required if column names are confusing to read</a:t>
            </a:r>
          </a:p>
          <a:p>
            <a:pPr lvl="1"/>
            <a:r>
              <a:rPr lang="en-US" dirty="0">
                <a:solidFill>
                  <a:srgbClr val="000000"/>
                </a:solidFill>
                <a:latin typeface="var(--jp-content-font-family)"/>
              </a:rPr>
              <a:t>I</a:t>
            </a:r>
            <a:r>
              <a:rPr lang="en-US" b="0" i="0" dirty="0">
                <a:solidFill>
                  <a:srgbClr val="000000"/>
                </a:solidFill>
                <a:effectLst/>
                <a:latin typeface="var(--jp-content-font-family)"/>
              </a:rPr>
              <a:t>mproves the readability of the data set.</a:t>
            </a:r>
          </a:p>
          <a:p>
            <a:endParaRPr lang="en-US" dirty="0"/>
          </a:p>
        </p:txBody>
      </p:sp>
      <p:pic>
        <p:nvPicPr>
          <p:cNvPr id="7" name="Picture 6">
            <a:extLst>
              <a:ext uri="{FF2B5EF4-FFF2-40B4-BE49-F238E27FC236}">
                <a16:creationId xmlns:a16="http://schemas.microsoft.com/office/drawing/2014/main" id="{6DD5B2A2-FE34-70E5-0321-4969590DD55C}"/>
              </a:ext>
            </a:extLst>
          </p:cNvPr>
          <p:cNvPicPr>
            <a:picLocks noChangeAspect="1"/>
          </p:cNvPicPr>
          <p:nvPr/>
        </p:nvPicPr>
        <p:blipFill rotWithShape="1">
          <a:blip r:embed="rId2"/>
          <a:srcRect l="11108" t="41949" r="10566" b="27422"/>
          <a:stretch/>
        </p:blipFill>
        <p:spPr>
          <a:xfrm>
            <a:off x="77636" y="2165231"/>
            <a:ext cx="11804377" cy="2596550"/>
          </a:xfrm>
          <a:prstGeom prst="rect">
            <a:avLst/>
          </a:prstGeom>
        </p:spPr>
      </p:pic>
    </p:spTree>
    <p:extLst>
      <p:ext uri="{BB962C8B-B14F-4D97-AF65-F5344CB8AC3E}">
        <p14:creationId xmlns:p14="http://schemas.microsoft.com/office/powerpoint/2010/main" val="152498394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51541160B27C340995EDE25F92A038F" ma:contentTypeVersion="4" ma:contentTypeDescription="Create a new document." ma:contentTypeScope="" ma:versionID="22ef34b9454e183015a73c1323bdf7d0">
  <xsd:schema xmlns:xsd="http://www.w3.org/2001/XMLSchema" xmlns:xs="http://www.w3.org/2001/XMLSchema" xmlns:p="http://schemas.microsoft.com/office/2006/metadata/properties" xmlns:ns2="50d227ec-7095-4cc0-800d-3ae3535957bf" targetNamespace="http://schemas.microsoft.com/office/2006/metadata/properties" ma:root="true" ma:fieldsID="2fdad6a83a63e2dc35fa9f1d828dda3d" ns2:_="">
    <xsd:import namespace="50d227ec-7095-4cc0-800d-3ae3535957bf"/>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0d227ec-7095-4cc0-800d-3ae3535957b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91526EFE-1EB5-4BE9-BD9F-11E6F0E8C3B7}"/>
</file>

<file path=customXml/itemProps2.xml><?xml version="1.0" encoding="utf-8"?>
<ds:datastoreItem xmlns:ds="http://schemas.openxmlformats.org/officeDocument/2006/customXml" ds:itemID="{4D2879BF-F548-4428-8CF9-BA696A0E85EE}"/>
</file>

<file path=customXml/itemProps3.xml><?xml version="1.0" encoding="utf-8"?>
<ds:datastoreItem xmlns:ds="http://schemas.openxmlformats.org/officeDocument/2006/customXml" ds:itemID="{D834D61D-8F30-496E-81AF-5AE5AE3F3315}"/>
</file>

<file path=docProps/app.xml><?xml version="1.0" encoding="utf-8"?>
<Properties xmlns="http://schemas.openxmlformats.org/officeDocument/2006/extended-properties" xmlns:vt="http://schemas.openxmlformats.org/officeDocument/2006/docPropsVTypes">
  <TotalTime>36290</TotalTime>
  <Words>961</Words>
  <Application>Microsoft Office PowerPoint</Application>
  <PresentationFormat>Widescreen</PresentationFormat>
  <Paragraphs>81</Paragraphs>
  <Slides>17</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17</vt:i4>
      </vt:variant>
    </vt:vector>
  </HeadingPairs>
  <TitlesOfParts>
    <vt:vector size="24" baseType="lpstr">
      <vt:lpstr>-apple-system</vt:lpstr>
      <vt:lpstr>Arial</vt:lpstr>
      <vt:lpstr>Calibri</vt:lpstr>
      <vt:lpstr>Calibri Light</vt:lpstr>
      <vt:lpstr>inherit</vt:lpstr>
      <vt:lpstr>var(--jp-content-font-family)</vt:lpstr>
      <vt:lpstr>Office Theme</vt:lpstr>
      <vt:lpstr>Exploratory Data Analysis</vt:lpstr>
      <vt:lpstr>Introduction</vt:lpstr>
      <vt:lpstr>  1. Importing the required libraries for EDA Following libraries will be used to perform EDA (Exploratory data analysis). </vt:lpstr>
      <vt:lpstr> 2. Loading the data into the data frame. </vt:lpstr>
      <vt:lpstr>PowerPoint Presentation</vt:lpstr>
      <vt:lpstr>PowerPoint Presentation</vt:lpstr>
      <vt:lpstr> 3. Checking the types of data </vt:lpstr>
      <vt:lpstr> 4. Dropping irrelevant columns </vt:lpstr>
      <vt:lpstr> 5. Renaming the columns </vt:lpstr>
      <vt:lpstr> 6. Dropping the duplicate rows </vt:lpstr>
      <vt:lpstr> 7. Dropping the missing or null values. </vt:lpstr>
      <vt:lpstr> 8. Detecting Outliers </vt:lpstr>
      <vt:lpstr>PowerPoint Presentation</vt:lpstr>
      <vt:lpstr>PowerPoint Presentation</vt:lpstr>
      <vt:lpstr> 9. Plot different features against one another (scatter), against frequency (histogram) </vt:lpstr>
      <vt:lpstr> 9. Plot different features against one another (scatter), against frequency (histogram) </vt:lpstr>
      <vt:lpstr> 9. Plot different features against one another (scatter), against frequency (histogram)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Exploratory Data Analysis</dc:title>
  <dc:creator>Dr. Syed Imran Jami</dc:creator>
  <cp:lastModifiedBy>Dr. Syed Imran Jami</cp:lastModifiedBy>
  <cp:revision>3</cp:revision>
  <dcterms:created xsi:type="dcterms:W3CDTF">2023-11-15T10:35:05Z</dcterms:created>
  <dcterms:modified xsi:type="dcterms:W3CDTF">2024-11-25T11:44:26Z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0x010100151541160B27C340995EDE25F92A038F</vt:lpwstr>
  </property>
</Properties>
</file>